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4"/>
  </p:notesMasterIdLst>
  <p:sldIdLst>
    <p:sldId id="256" r:id="rId2"/>
    <p:sldId id="257" r:id="rId3"/>
    <p:sldId id="259" r:id="rId4"/>
    <p:sldId id="282" r:id="rId5"/>
    <p:sldId id="272" r:id="rId6"/>
    <p:sldId id="291" r:id="rId7"/>
    <p:sldId id="286" r:id="rId8"/>
    <p:sldId id="284" r:id="rId9"/>
    <p:sldId id="285" r:id="rId10"/>
    <p:sldId id="290" r:id="rId11"/>
    <p:sldId id="287" r:id="rId12"/>
    <p:sldId id="28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5"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סגנון ביניים 4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סגנון ביניים 2 - הדגשה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סגנון ביניים 2 - הדגשה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767" autoAdjust="0"/>
  </p:normalViewPr>
  <p:slideViewPr>
    <p:cSldViewPr snapToGrid="0">
      <p:cViewPr varScale="1">
        <p:scale>
          <a:sx n="62" d="100"/>
          <a:sy n="62" d="100"/>
        </p:scale>
        <p:origin x="82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28D36-FB86-4EBF-8E25-54EA9CE3893F}" type="datetimeFigureOut">
              <a:rPr lang="en-US" smtClean="0"/>
              <a:t>1/11/2020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E2320-EC51-4254-915D-8872AEEA38D0}" type="slidenum">
              <a:rPr lang="en-US" smtClean="0"/>
              <a:t>‹#›</a:t>
            </a:fld>
            <a:endParaRPr lang="en-US"/>
          </a:p>
        </p:txBody>
      </p:sp>
    </p:spTree>
    <p:extLst>
      <p:ext uri="{BB962C8B-B14F-4D97-AF65-F5344CB8AC3E}">
        <p14:creationId xmlns:p14="http://schemas.microsoft.com/office/powerpoint/2010/main" val="418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25E2320-EC51-4254-915D-8872AEEA38D0}" type="slidenum">
              <a:rPr lang="en-US" smtClean="0"/>
              <a:t>1</a:t>
            </a:fld>
            <a:endParaRPr lang="en-US"/>
          </a:p>
        </p:txBody>
      </p:sp>
    </p:spTree>
    <p:extLst>
      <p:ext uri="{BB962C8B-B14F-4D97-AF65-F5344CB8AC3E}">
        <p14:creationId xmlns:p14="http://schemas.microsoft.com/office/powerpoint/2010/main" val="223600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E2320-EC51-4254-915D-8872AEEA38D0}" type="slidenum">
              <a:rPr lang="en-US" smtClean="0"/>
              <a:t>2</a:t>
            </a:fld>
            <a:endParaRPr lang="en-US"/>
          </a:p>
        </p:txBody>
      </p:sp>
    </p:spTree>
    <p:extLst>
      <p:ext uri="{BB962C8B-B14F-4D97-AF65-F5344CB8AC3E}">
        <p14:creationId xmlns:p14="http://schemas.microsoft.com/office/powerpoint/2010/main" val="3644992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E2320-EC51-4254-915D-8872AEEA38D0}" type="slidenum">
              <a:rPr lang="en-US" smtClean="0"/>
              <a:t>3</a:t>
            </a:fld>
            <a:endParaRPr lang="en-US"/>
          </a:p>
        </p:txBody>
      </p:sp>
    </p:spTree>
    <p:extLst>
      <p:ext uri="{BB962C8B-B14F-4D97-AF65-F5344CB8AC3E}">
        <p14:creationId xmlns:p14="http://schemas.microsoft.com/office/powerpoint/2010/main" val="2861501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25E2320-EC51-4254-915D-8872AEEA38D0}" type="slidenum">
              <a:rPr lang="en-US" smtClean="0"/>
              <a:t>5</a:t>
            </a:fld>
            <a:endParaRPr lang="en-US"/>
          </a:p>
        </p:txBody>
      </p:sp>
    </p:spTree>
    <p:extLst>
      <p:ext uri="{BB962C8B-B14F-4D97-AF65-F5344CB8AC3E}">
        <p14:creationId xmlns:p14="http://schemas.microsoft.com/office/powerpoint/2010/main" val="3374619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3607789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81EA250-6D6E-4B19-A950-D066F2807D6B}"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3805272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4290534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1832039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4242030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3594358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489817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1332021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192978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441281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1EA250-6D6E-4B19-A950-D066F2807D6B}"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97735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1EA250-6D6E-4B19-A950-D066F2807D6B}"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263296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1EA250-6D6E-4B19-A950-D066F2807D6B}" type="datetimeFigureOut">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4019105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1EA250-6D6E-4B19-A950-D066F2807D6B}" type="datetimeFigureOut">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418780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EA250-6D6E-4B19-A950-D066F2807D6B}" type="datetimeFigureOut">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411077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81EA250-6D6E-4B19-A950-D066F2807D6B}"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22816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81EA250-6D6E-4B19-A950-D066F2807D6B}"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86E9AC-4565-404C-A296-3A06D3755FBB}" type="slidenum">
              <a:rPr lang="en-US" smtClean="0"/>
              <a:t>‹#›</a:t>
            </a:fld>
            <a:endParaRPr lang="en-US"/>
          </a:p>
        </p:txBody>
      </p:sp>
    </p:spTree>
    <p:extLst>
      <p:ext uri="{BB962C8B-B14F-4D97-AF65-F5344CB8AC3E}">
        <p14:creationId xmlns:p14="http://schemas.microsoft.com/office/powerpoint/2010/main" val="1759089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81EA250-6D6E-4B19-A950-D066F2807D6B}" type="datetimeFigureOut">
              <a:rPr lang="en-US" smtClean="0"/>
              <a:t>1/11/2020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186E9AC-4565-404C-A296-3A06D3755FBB}" type="slidenum">
              <a:rPr lang="en-US" smtClean="0"/>
              <a:t>‹#›</a:t>
            </a:fld>
            <a:endParaRPr lang="en-US"/>
          </a:p>
        </p:txBody>
      </p:sp>
    </p:spTree>
    <p:extLst>
      <p:ext uri="{BB962C8B-B14F-4D97-AF65-F5344CB8AC3E}">
        <p14:creationId xmlns:p14="http://schemas.microsoft.com/office/powerpoint/2010/main" val="18146106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DECF-45BF-44E3-A398-E774F072D02F}"/>
              </a:ext>
            </a:extLst>
          </p:cNvPr>
          <p:cNvSpPr>
            <a:spLocks noGrp="1"/>
          </p:cNvSpPr>
          <p:nvPr>
            <p:ph type="ctrTitle"/>
          </p:nvPr>
        </p:nvSpPr>
        <p:spPr>
          <a:xfrm>
            <a:off x="4232336" y="2942897"/>
            <a:ext cx="3535547" cy="1367532"/>
          </a:xfrm>
        </p:spPr>
        <p:txBody>
          <a:bodyPr>
            <a:normAutofit fontScale="90000"/>
          </a:bodyPr>
          <a:lstStyle/>
          <a:p>
            <a:pPr algn="ctr"/>
            <a:r>
              <a:rPr lang="he-IL" dirty="0"/>
              <a:t>פרויקט סיום</a:t>
            </a:r>
            <a:endParaRPr lang="en-US" sz="4800" dirty="0"/>
          </a:p>
        </p:txBody>
      </p:sp>
      <p:sp>
        <p:nvSpPr>
          <p:cNvPr id="3" name="Subtitle 2">
            <a:extLst>
              <a:ext uri="{FF2B5EF4-FFF2-40B4-BE49-F238E27FC236}">
                <a16:creationId xmlns:a16="http://schemas.microsoft.com/office/drawing/2014/main" id="{52E1D751-64B9-471B-AFA5-224BFBC470A4}"/>
              </a:ext>
            </a:extLst>
          </p:cNvPr>
          <p:cNvSpPr>
            <a:spLocks noGrp="1"/>
          </p:cNvSpPr>
          <p:nvPr>
            <p:ph type="subTitle" idx="1"/>
          </p:nvPr>
        </p:nvSpPr>
        <p:spPr>
          <a:xfrm>
            <a:off x="3893301" y="4027124"/>
            <a:ext cx="6987645" cy="1388534"/>
          </a:xfrm>
        </p:spPr>
        <p:txBody>
          <a:bodyPr>
            <a:normAutofit/>
          </a:bodyPr>
          <a:lstStyle/>
          <a:p>
            <a:pPr algn="l"/>
            <a:r>
              <a:rPr lang="en-US" sz="4400" b="1" dirty="0"/>
              <a:t>Y. </a:t>
            </a:r>
            <a:r>
              <a:rPr lang="en-US" sz="3200" b="1" dirty="0"/>
              <a:t>Braun </a:t>
            </a:r>
            <a:r>
              <a:rPr lang="en-US" sz="4400" b="1" dirty="0"/>
              <a:t>    M. </a:t>
            </a:r>
            <a:r>
              <a:rPr lang="en-US" sz="3200" b="1" dirty="0"/>
              <a:t>Joffe</a:t>
            </a:r>
          </a:p>
          <a:p>
            <a:pPr algn="l"/>
            <a:r>
              <a:rPr lang="en-US" sz="2400" b="1" dirty="0"/>
              <a:t>309914646		324680461</a:t>
            </a:r>
          </a:p>
        </p:txBody>
      </p:sp>
      <p:pic>
        <p:nvPicPr>
          <p:cNvPr id="5" name="תמונה 4" descr="תמונה שמכילה אלקטרוניקה, כתום, מחשב, ישיבה&#10;&#10;התיאור נוצר באופן אוטומטי">
            <a:extLst>
              <a:ext uri="{FF2B5EF4-FFF2-40B4-BE49-F238E27FC236}">
                <a16:creationId xmlns:a16="http://schemas.microsoft.com/office/drawing/2014/main" id="{DD55D96F-64B8-4CCA-B981-3FA0A3F69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366889"/>
            <a:ext cx="3721779" cy="2491111"/>
          </a:xfrm>
          <a:prstGeom prst="rect">
            <a:avLst/>
          </a:prstGeom>
        </p:spPr>
      </p:pic>
      <p:pic>
        <p:nvPicPr>
          <p:cNvPr id="12" name="תמונה 11" descr="תמונה שמכילה שעון, ישיבה, איש, מטריה&#10;&#10;התיאור נוצר באופן אוטומטי">
            <a:extLst>
              <a:ext uri="{FF2B5EF4-FFF2-40B4-BE49-F238E27FC236}">
                <a16:creationId xmlns:a16="http://schemas.microsoft.com/office/drawing/2014/main" id="{37A10653-2836-49D0-BB80-8C04BC1BC1A9}"/>
              </a:ext>
            </a:extLst>
          </p:cNvPr>
          <p:cNvPicPr>
            <a:picLocks noChangeAspect="1"/>
          </p:cNvPicPr>
          <p:nvPr/>
        </p:nvPicPr>
        <p:blipFill rotWithShape="1">
          <a:blip r:embed="rId4">
            <a:extLst>
              <a:ext uri="{28A0092B-C50C-407E-A947-70E740481C1C}">
                <a14:useLocalDpi xmlns:a14="http://schemas.microsoft.com/office/drawing/2010/main" val="0"/>
              </a:ext>
            </a:extLst>
          </a:blip>
          <a:srcRect l="15168" t="17779" r="24919" b="5813"/>
          <a:stretch/>
        </p:blipFill>
        <p:spPr>
          <a:xfrm>
            <a:off x="-1" y="-1"/>
            <a:ext cx="4664467" cy="3552673"/>
          </a:xfrm>
          <a:prstGeom prst="rect">
            <a:avLst/>
          </a:prstGeom>
        </p:spPr>
      </p:pic>
      <p:pic>
        <p:nvPicPr>
          <p:cNvPr id="14" name="תמונה 13" descr="תמונה שמכילה ישיבה, מדרכה, שעון, שחור&#10;&#10;התיאור נוצר באופן אוטומטי">
            <a:extLst>
              <a:ext uri="{FF2B5EF4-FFF2-40B4-BE49-F238E27FC236}">
                <a16:creationId xmlns:a16="http://schemas.microsoft.com/office/drawing/2014/main" id="{1A483830-5649-4495-B289-87C93E9DEBE8}"/>
              </a:ext>
            </a:extLst>
          </p:cNvPr>
          <p:cNvPicPr>
            <a:picLocks noChangeAspect="1"/>
          </p:cNvPicPr>
          <p:nvPr/>
        </p:nvPicPr>
        <p:blipFill rotWithShape="1">
          <a:blip r:embed="rId5">
            <a:extLst>
              <a:ext uri="{28A0092B-C50C-407E-A947-70E740481C1C}">
                <a14:useLocalDpi xmlns:a14="http://schemas.microsoft.com/office/drawing/2010/main" val="0"/>
              </a:ext>
            </a:extLst>
          </a:blip>
          <a:srcRect l="14270" t="17497" r="23708" b="6095"/>
          <a:stretch/>
        </p:blipFill>
        <p:spPr>
          <a:xfrm>
            <a:off x="7363253" y="-1"/>
            <a:ext cx="4828748" cy="3552673"/>
          </a:xfrm>
          <a:prstGeom prst="rect">
            <a:avLst/>
          </a:prstGeom>
        </p:spPr>
      </p:pic>
      <p:sp>
        <p:nvSpPr>
          <p:cNvPr id="4" name="תיבת טקסט 3">
            <a:extLst>
              <a:ext uri="{FF2B5EF4-FFF2-40B4-BE49-F238E27FC236}">
                <a16:creationId xmlns:a16="http://schemas.microsoft.com/office/drawing/2014/main" id="{82FFA315-1CE6-468A-9955-93D2D48F4AF1}"/>
              </a:ext>
            </a:extLst>
          </p:cNvPr>
          <p:cNvSpPr txBox="1"/>
          <p:nvPr/>
        </p:nvSpPr>
        <p:spPr>
          <a:xfrm>
            <a:off x="-1" y="-1"/>
            <a:ext cx="1366464" cy="707886"/>
          </a:xfrm>
          <a:prstGeom prst="rect">
            <a:avLst/>
          </a:prstGeom>
          <a:solidFill>
            <a:schemeClr val="bg1">
              <a:alpha val="60000"/>
            </a:schemeClr>
          </a:solidFill>
        </p:spPr>
        <p:txBody>
          <a:bodyPr wrap="square" rtlCol="1">
            <a:spAutoFit/>
          </a:bodyPr>
          <a:lstStyle/>
          <a:p>
            <a:pPr algn="ctr"/>
            <a:r>
              <a:rPr lang="he-IL" sz="2000" b="1" dirty="0"/>
              <a:t>בחירות לכנסת ה-21</a:t>
            </a:r>
          </a:p>
        </p:txBody>
      </p:sp>
      <p:sp>
        <p:nvSpPr>
          <p:cNvPr id="16" name="תיבת טקסט 15">
            <a:extLst>
              <a:ext uri="{FF2B5EF4-FFF2-40B4-BE49-F238E27FC236}">
                <a16:creationId xmlns:a16="http://schemas.microsoft.com/office/drawing/2014/main" id="{C1D4A093-E9F8-445C-B427-E00E6FFF6824}"/>
              </a:ext>
            </a:extLst>
          </p:cNvPr>
          <p:cNvSpPr txBox="1"/>
          <p:nvPr/>
        </p:nvSpPr>
        <p:spPr>
          <a:xfrm>
            <a:off x="7363253" y="0"/>
            <a:ext cx="1366464" cy="707886"/>
          </a:xfrm>
          <a:prstGeom prst="rect">
            <a:avLst/>
          </a:prstGeom>
          <a:solidFill>
            <a:schemeClr val="bg1">
              <a:alpha val="60000"/>
            </a:schemeClr>
          </a:solidFill>
        </p:spPr>
        <p:txBody>
          <a:bodyPr wrap="square" rtlCol="1">
            <a:spAutoFit/>
          </a:bodyPr>
          <a:lstStyle/>
          <a:p>
            <a:pPr algn="ctr"/>
            <a:r>
              <a:rPr lang="he-IL" sz="2000" b="1" dirty="0"/>
              <a:t>בחירות לכנסת ה-22</a:t>
            </a:r>
          </a:p>
        </p:txBody>
      </p:sp>
      <p:pic>
        <p:nvPicPr>
          <p:cNvPr id="3074" name="Picture 2" descr="תוצאת תמונה עבור עבודה">
            <a:extLst>
              <a:ext uri="{FF2B5EF4-FFF2-40B4-BE49-F238E27FC236}">
                <a16:creationId xmlns:a16="http://schemas.microsoft.com/office/drawing/2014/main" id="{C9D7C3EF-F1F6-4372-A808-344E2E4B12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2907" y="4366888"/>
            <a:ext cx="2079092" cy="24911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תוצאת תמונה עבור ‪golden bridge‬‏">
            <a:extLst>
              <a:ext uri="{FF2B5EF4-FFF2-40B4-BE49-F238E27FC236}">
                <a16:creationId xmlns:a16="http://schemas.microsoft.com/office/drawing/2014/main" id="{7A05650D-259D-45F2-B54A-FE28726EA9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8908" y="4381220"/>
            <a:ext cx="2283999" cy="247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774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טבלה 2">
            <a:extLst>
              <a:ext uri="{FF2B5EF4-FFF2-40B4-BE49-F238E27FC236}">
                <a16:creationId xmlns:a16="http://schemas.microsoft.com/office/drawing/2014/main" id="{7CEC6945-1B63-4386-8CF8-46070E5D57EC}"/>
              </a:ext>
            </a:extLst>
          </p:cNvPr>
          <p:cNvGraphicFramePr>
            <a:graphicFrameLocks noGrp="1"/>
          </p:cNvGraphicFramePr>
          <p:nvPr>
            <p:extLst>
              <p:ext uri="{D42A27DB-BD31-4B8C-83A1-F6EECF244321}">
                <p14:modId xmlns:p14="http://schemas.microsoft.com/office/powerpoint/2010/main" val="4125053257"/>
              </p:ext>
            </p:extLst>
          </p:nvPr>
        </p:nvGraphicFramePr>
        <p:xfrm>
          <a:off x="953075" y="276182"/>
          <a:ext cx="4149208" cy="4451518"/>
        </p:xfrm>
        <a:graphic>
          <a:graphicData uri="http://schemas.openxmlformats.org/drawingml/2006/table">
            <a:tbl>
              <a:tblPr rtl="1" firstRow="1" bandRow="1">
                <a:tableStyleId>{5C22544A-7EE6-4342-B048-85BDC9FD1C3A}</a:tableStyleId>
              </a:tblPr>
              <a:tblGrid>
                <a:gridCol w="2615935">
                  <a:extLst>
                    <a:ext uri="{9D8B030D-6E8A-4147-A177-3AD203B41FA5}">
                      <a16:colId xmlns:a16="http://schemas.microsoft.com/office/drawing/2014/main" val="3083664415"/>
                    </a:ext>
                  </a:extLst>
                </a:gridCol>
                <a:gridCol w="1533273">
                  <a:extLst>
                    <a:ext uri="{9D8B030D-6E8A-4147-A177-3AD203B41FA5}">
                      <a16:colId xmlns:a16="http://schemas.microsoft.com/office/drawing/2014/main" val="1936434514"/>
                    </a:ext>
                  </a:extLst>
                </a:gridCol>
              </a:tblGrid>
              <a:tr h="579839">
                <a:tc>
                  <a:txBody>
                    <a:bodyPr/>
                    <a:lstStyle/>
                    <a:p>
                      <a:pPr algn="ctr" rtl="1"/>
                      <a:r>
                        <a:rPr lang="he-IL" dirty="0"/>
                        <a:t>שם ישוב + מס' קלפי</a:t>
                      </a:r>
                    </a:p>
                  </a:txBody>
                  <a:tcPr/>
                </a:tc>
                <a:tc>
                  <a:txBody>
                    <a:bodyPr/>
                    <a:lstStyle/>
                    <a:p>
                      <a:pPr algn="ctr" rtl="1"/>
                      <a:r>
                        <a:rPr lang="he-IL" dirty="0"/>
                        <a:t>אחוז ירידה</a:t>
                      </a:r>
                    </a:p>
                  </a:txBody>
                  <a:tcPr/>
                </a:tc>
                <a:extLst>
                  <a:ext uri="{0D108BD9-81ED-4DB2-BD59-A6C34878D82A}">
                    <a16:rowId xmlns:a16="http://schemas.microsoft.com/office/drawing/2014/main" val="1059946463"/>
                  </a:ext>
                </a:extLst>
              </a:tr>
              <a:tr h="331337">
                <a:tc>
                  <a:txBody>
                    <a:bodyPr/>
                    <a:lstStyle/>
                    <a:p>
                      <a:pPr algn="ctr" rtl="1"/>
                      <a:r>
                        <a:rPr lang="he-IL" dirty="0"/>
                        <a:t>אלוני יצחק  1.0</a:t>
                      </a:r>
                    </a:p>
                  </a:txBody>
                  <a:tcPr/>
                </a:tc>
                <a:tc>
                  <a:txBody>
                    <a:bodyPr/>
                    <a:lstStyle/>
                    <a:p>
                      <a:pPr algn="ctr" rtl="1"/>
                      <a:r>
                        <a:rPr lang="he-IL" dirty="0"/>
                        <a:t>0.303</a:t>
                      </a:r>
                    </a:p>
                  </a:txBody>
                  <a:tcPr/>
                </a:tc>
                <a:extLst>
                  <a:ext uri="{0D108BD9-81ED-4DB2-BD59-A6C34878D82A}">
                    <a16:rowId xmlns:a16="http://schemas.microsoft.com/office/drawing/2014/main" val="4221049660"/>
                  </a:ext>
                </a:extLst>
              </a:tr>
              <a:tr h="331337">
                <a:tc>
                  <a:txBody>
                    <a:bodyPr/>
                    <a:lstStyle/>
                    <a:p>
                      <a:pPr algn="ctr" rtl="1"/>
                      <a:r>
                        <a:rPr lang="he-IL" dirty="0"/>
                        <a:t>רשפים        1.0</a:t>
                      </a:r>
                    </a:p>
                  </a:txBody>
                  <a:tcPr/>
                </a:tc>
                <a:tc>
                  <a:txBody>
                    <a:bodyPr/>
                    <a:lstStyle/>
                    <a:p>
                      <a:pPr algn="ctr" rtl="1"/>
                      <a:r>
                        <a:rPr lang="he-IL" dirty="0"/>
                        <a:t>0.281</a:t>
                      </a:r>
                    </a:p>
                  </a:txBody>
                  <a:tcPr/>
                </a:tc>
                <a:extLst>
                  <a:ext uri="{0D108BD9-81ED-4DB2-BD59-A6C34878D82A}">
                    <a16:rowId xmlns:a16="http://schemas.microsoft.com/office/drawing/2014/main" val="4214042772"/>
                  </a:ext>
                </a:extLst>
              </a:tr>
              <a:tr h="331337">
                <a:tc>
                  <a:txBody>
                    <a:bodyPr/>
                    <a:lstStyle/>
                    <a:p>
                      <a:pPr algn="ctr" rtl="1"/>
                      <a:r>
                        <a:rPr lang="he-IL" dirty="0"/>
                        <a:t>בקעות        1.0</a:t>
                      </a:r>
                    </a:p>
                  </a:txBody>
                  <a:tcPr/>
                </a:tc>
                <a:tc>
                  <a:txBody>
                    <a:bodyPr/>
                    <a:lstStyle/>
                    <a:p>
                      <a:pPr algn="ctr" rtl="1"/>
                      <a:r>
                        <a:rPr lang="he-IL" dirty="0"/>
                        <a:t>0.280</a:t>
                      </a:r>
                    </a:p>
                  </a:txBody>
                  <a:tcPr/>
                </a:tc>
                <a:extLst>
                  <a:ext uri="{0D108BD9-81ED-4DB2-BD59-A6C34878D82A}">
                    <a16:rowId xmlns:a16="http://schemas.microsoft.com/office/drawing/2014/main" val="930689610"/>
                  </a:ext>
                </a:extLst>
              </a:tr>
              <a:tr h="579839">
                <a:tc>
                  <a:txBody>
                    <a:bodyPr/>
                    <a:lstStyle/>
                    <a:p>
                      <a:pPr algn="ctr" rtl="1"/>
                      <a:r>
                        <a:rPr lang="he-IL" dirty="0"/>
                        <a:t>כעביה-טבאש-חג'אג'רה 6.0</a:t>
                      </a:r>
                    </a:p>
                  </a:txBody>
                  <a:tcPr/>
                </a:tc>
                <a:tc>
                  <a:txBody>
                    <a:bodyPr/>
                    <a:lstStyle/>
                    <a:p>
                      <a:pPr algn="ctr" rtl="1"/>
                      <a:r>
                        <a:rPr lang="he-IL" dirty="0"/>
                        <a:t>0.236</a:t>
                      </a:r>
                    </a:p>
                  </a:txBody>
                  <a:tcPr/>
                </a:tc>
                <a:extLst>
                  <a:ext uri="{0D108BD9-81ED-4DB2-BD59-A6C34878D82A}">
                    <a16:rowId xmlns:a16="http://schemas.microsoft.com/office/drawing/2014/main" val="1996350078"/>
                  </a:ext>
                </a:extLst>
              </a:tr>
              <a:tr h="331337">
                <a:tc>
                  <a:txBody>
                    <a:bodyPr/>
                    <a:lstStyle/>
                    <a:p>
                      <a:pPr algn="ctr" rtl="1"/>
                      <a:r>
                        <a:rPr lang="he-IL" dirty="0"/>
                        <a:t>גדעונה        1.0</a:t>
                      </a:r>
                    </a:p>
                  </a:txBody>
                  <a:tcPr/>
                </a:tc>
                <a:tc>
                  <a:txBody>
                    <a:bodyPr/>
                    <a:lstStyle/>
                    <a:p>
                      <a:pPr algn="ctr" rtl="1"/>
                      <a:r>
                        <a:rPr lang="he-IL" dirty="0"/>
                        <a:t>0.235</a:t>
                      </a:r>
                    </a:p>
                  </a:txBody>
                  <a:tcPr/>
                </a:tc>
                <a:extLst>
                  <a:ext uri="{0D108BD9-81ED-4DB2-BD59-A6C34878D82A}">
                    <a16:rowId xmlns:a16="http://schemas.microsoft.com/office/drawing/2014/main" val="2423678764"/>
                  </a:ext>
                </a:extLst>
              </a:tr>
              <a:tr h="331337">
                <a:tc>
                  <a:txBody>
                    <a:bodyPr/>
                    <a:lstStyle/>
                    <a:p>
                      <a:pPr algn="ctr" rtl="1"/>
                      <a:r>
                        <a:rPr lang="he-IL" dirty="0"/>
                        <a:t>חולתה        1.0</a:t>
                      </a:r>
                    </a:p>
                  </a:txBody>
                  <a:tcPr/>
                </a:tc>
                <a:tc>
                  <a:txBody>
                    <a:bodyPr/>
                    <a:lstStyle/>
                    <a:p>
                      <a:pPr algn="ctr" rtl="1"/>
                      <a:r>
                        <a:rPr lang="he-IL" dirty="0"/>
                        <a:t>0.228</a:t>
                      </a:r>
                    </a:p>
                  </a:txBody>
                  <a:tcPr/>
                </a:tc>
                <a:extLst>
                  <a:ext uri="{0D108BD9-81ED-4DB2-BD59-A6C34878D82A}">
                    <a16:rowId xmlns:a16="http://schemas.microsoft.com/office/drawing/2014/main" val="423085670"/>
                  </a:ext>
                </a:extLst>
              </a:tr>
              <a:tr h="331337">
                <a:tc>
                  <a:txBody>
                    <a:bodyPr/>
                    <a:lstStyle/>
                    <a:p>
                      <a:pPr algn="ctr" rtl="1"/>
                      <a:r>
                        <a:rPr lang="he-IL" dirty="0"/>
                        <a:t>בית שאן       11.0</a:t>
                      </a:r>
                    </a:p>
                  </a:txBody>
                  <a:tcPr/>
                </a:tc>
                <a:tc>
                  <a:txBody>
                    <a:bodyPr/>
                    <a:lstStyle/>
                    <a:p>
                      <a:pPr algn="ctr" rtl="1"/>
                      <a:r>
                        <a:rPr lang="he-IL" dirty="0"/>
                        <a:t>0.224</a:t>
                      </a:r>
                    </a:p>
                  </a:txBody>
                  <a:tcPr/>
                </a:tc>
                <a:extLst>
                  <a:ext uri="{0D108BD9-81ED-4DB2-BD59-A6C34878D82A}">
                    <a16:rowId xmlns:a16="http://schemas.microsoft.com/office/drawing/2014/main" val="539821442"/>
                  </a:ext>
                </a:extLst>
              </a:tr>
              <a:tr h="331337">
                <a:tc>
                  <a:txBody>
                    <a:bodyPr/>
                    <a:lstStyle/>
                    <a:p>
                      <a:pPr algn="ctr" rtl="1"/>
                      <a:r>
                        <a:rPr lang="he-IL" dirty="0"/>
                        <a:t>אורטל        1.0</a:t>
                      </a:r>
                    </a:p>
                  </a:txBody>
                  <a:tcPr/>
                </a:tc>
                <a:tc>
                  <a:txBody>
                    <a:bodyPr/>
                    <a:lstStyle/>
                    <a:p>
                      <a:pPr algn="ctr" rtl="1"/>
                      <a:r>
                        <a:rPr lang="he-IL" dirty="0"/>
                        <a:t>0.210</a:t>
                      </a:r>
                    </a:p>
                  </a:txBody>
                  <a:tcPr/>
                </a:tc>
                <a:extLst>
                  <a:ext uri="{0D108BD9-81ED-4DB2-BD59-A6C34878D82A}">
                    <a16:rowId xmlns:a16="http://schemas.microsoft.com/office/drawing/2014/main" val="2714334668"/>
                  </a:ext>
                </a:extLst>
              </a:tr>
              <a:tr h="331337">
                <a:tc>
                  <a:txBody>
                    <a:bodyPr/>
                    <a:lstStyle/>
                    <a:p>
                      <a:pPr algn="ctr" rtl="1"/>
                      <a:r>
                        <a:rPr lang="he-IL" dirty="0"/>
                        <a:t>בארי          1.0</a:t>
                      </a:r>
                    </a:p>
                  </a:txBody>
                  <a:tcPr/>
                </a:tc>
                <a:tc>
                  <a:txBody>
                    <a:bodyPr/>
                    <a:lstStyle/>
                    <a:p>
                      <a:pPr algn="ctr" rtl="1"/>
                      <a:r>
                        <a:rPr lang="he-IL" dirty="0"/>
                        <a:t>0.209</a:t>
                      </a:r>
                    </a:p>
                  </a:txBody>
                  <a:tcPr/>
                </a:tc>
                <a:extLst>
                  <a:ext uri="{0D108BD9-81ED-4DB2-BD59-A6C34878D82A}">
                    <a16:rowId xmlns:a16="http://schemas.microsoft.com/office/drawing/2014/main" val="2333822511"/>
                  </a:ext>
                </a:extLst>
              </a:tr>
              <a:tr h="331337">
                <a:tc>
                  <a:txBody>
                    <a:bodyPr/>
                    <a:lstStyle/>
                    <a:p>
                      <a:pPr algn="ctr" rtl="1"/>
                      <a:r>
                        <a:rPr lang="he-IL" dirty="0"/>
                        <a:t>מחניים        1.0</a:t>
                      </a:r>
                    </a:p>
                  </a:txBody>
                  <a:tcPr/>
                </a:tc>
                <a:tc>
                  <a:txBody>
                    <a:bodyPr/>
                    <a:lstStyle/>
                    <a:p>
                      <a:pPr algn="ctr" rtl="1"/>
                      <a:r>
                        <a:rPr lang="he-IL" dirty="0"/>
                        <a:t>0.208</a:t>
                      </a:r>
                    </a:p>
                  </a:txBody>
                  <a:tcPr/>
                </a:tc>
                <a:extLst>
                  <a:ext uri="{0D108BD9-81ED-4DB2-BD59-A6C34878D82A}">
                    <a16:rowId xmlns:a16="http://schemas.microsoft.com/office/drawing/2014/main" val="2619983443"/>
                  </a:ext>
                </a:extLst>
              </a:tr>
            </a:tbl>
          </a:graphicData>
        </a:graphic>
      </p:graphicFrame>
      <p:pic>
        <p:nvPicPr>
          <p:cNvPr id="5" name="תמונה 4">
            <a:extLst>
              <a:ext uri="{FF2B5EF4-FFF2-40B4-BE49-F238E27FC236}">
                <a16:creationId xmlns:a16="http://schemas.microsoft.com/office/drawing/2014/main" id="{3043F4E0-393D-4B41-856F-281699178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963" y="487974"/>
            <a:ext cx="5280616" cy="3960462"/>
          </a:xfrm>
          <a:prstGeom prst="rect">
            <a:avLst/>
          </a:prstGeom>
        </p:spPr>
      </p:pic>
      <p:sp>
        <p:nvSpPr>
          <p:cNvPr id="6" name="Title 1">
            <a:extLst>
              <a:ext uri="{FF2B5EF4-FFF2-40B4-BE49-F238E27FC236}">
                <a16:creationId xmlns:a16="http://schemas.microsoft.com/office/drawing/2014/main" id="{C5BD1E22-E43D-4810-BB46-8C17D4A5E054}"/>
              </a:ext>
            </a:extLst>
          </p:cNvPr>
          <p:cNvSpPr txBox="1">
            <a:spLocks/>
          </p:cNvSpPr>
          <p:nvPr/>
        </p:nvSpPr>
        <p:spPr>
          <a:xfrm>
            <a:off x="1240749" y="-167019"/>
            <a:ext cx="10018713" cy="77776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dirty="0"/>
              <a:t>סעיף ח'</a:t>
            </a:r>
            <a:endParaRPr lang="en-US" dirty="0"/>
          </a:p>
        </p:txBody>
      </p:sp>
      <p:sp>
        <p:nvSpPr>
          <p:cNvPr id="7" name="Content Placeholder 2">
            <a:extLst>
              <a:ext uri="{FF2B5EF4-FFF2-40B4-BE49-F238E27FC236}">
                <a16:creationId xmlns:a16="http://schemas.microsoft.com/office/drawing/2014/main" id="{F9E4C0BF-BC9E-42AB-B584-ED3AE877A662}"/>
              </a:ext>
            </a:extLst>
          </p:cNvPr>
          <p:cNvSpPr txBox="1">
            <a:spLocks/>
          </p:cNvSpPr>
          <p:nvPr/>
        </p:nvSpPr>
        <p:spPr>
          <a:xfrm>
            <a:off x="108327" y="4789832"/>
            <a:ext cx="11975346" cy="1983107"/>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בטבלה – 10 הקלפיות שבהם אחוז ההצבעה ירד הכי הרבה בין מערכות הבחירות (אפריל לספטמבר).</a:t>
            </a:r>
          </a:p>
          <a:p>
            <a:pPr algn="just" rtl="1"/>
            <a:r>
              <a:rPr lang="he-IL" sz="1800" dirty="0"/>
              <a:t>בגרף הפיזור מסומן בכוכב שחור 10 הקלפיות מהטבלה.</a:t>
            </a:r>
          </a:p>
          <a:p>
            <a:pPr algn="just" rtl="1"/>
            <a:r>
              <a:rPr lang="he-IL" sz="1800" b="1" u="sng" dirty="0"/>
              <a:t>מסקנה</a:t>
            </a:r>
            <a:r>
              <a:rPr lang="he-IL" sz="1800" dirty="0"/>
              <a:t>: </a:t>
            </a:r>
            <a:r>
              <a:rPr lang="he-IL" sz="1600" dirty="0"/>
              <a:t>מפלגת העבודה – גשר נחלשה ביישובים קטנים שבעבר היא היוותה כוח משמעותי בהם מבחינת אחוזי ההצבעה. באופן אירוני הצטרפותה של אורלי לוי אבוקסיס למפלגת העבודה החלישה את המפלגה בקלפיה בעיר בית שאן דבר המעורר תהייה בשל היותה דמות מוכרת בעיר ובעלת כוח מסוים שמה (לאחר בדיקה על העיר בית שאן נמצא שבבחירות אפריל המפלגה קיבלה 8% הצבעה מהעיר כאשר אלו הם 821 ובחירות אפריל אחוז ההצבעה עמד על כ- 4% כאשר אלו יצאו 403 קולות כלומר הצטרפותה החלישה את המפלגה בבית שאן).</a:t>
            </a:r>
            <a:endParaRPr lang="en-US" sz="1600" dirty="0"/>
          </a:p>
        </p:txBody>
      </p:sp>
    </p:spTree>
    <p:extLst>
      <p:ext uri="{BB962C8B-B14F-4D97-AF65-F5344CB8AC3E}">
        <p14:creationId xmlns:p14="http://schemas.microsoft.com/office/powerpoint/2010/main" val="11890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A0E13A-0509-4533-A29D-1E3403A58A20}"/>
              </a:ext>
            </a:extLst>
          </p:cNvPr>
          <p:cNvSpPr txBox="1">
            <a:spLocks/>
          </p:cNvSpPr>
          <p:nvPr/>
        </p:nvSpPr>
        <p:spPr>
          <a:xfrm>
            <a:off x="1240749" y="-61643"/>
            <a:ext cx="10018713" cy="77776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dirty="0"/>
              <a:t>סעיף ח'</a:t>
            </a:r>
            <a:endParaRPr lang="en-US" dirty="0"/>
          </a:p>
        </p:txBody>
      </p:sp>
      <p:sp>
        <p:nvSpPr>
          <p:cNvPr id="6" name="Content Placeholder 2">
            <a:extLst>
              <a:ext uri="{FF2B5EF4-FFF2-40B4-BE49-F238E27FC236}">
                <a16:creationId xmlns:a16="http://schemas.microsoft.com/office/drawing/2014/main" id="{71B2288F-C635-4AE8-9731-01D7C0CC4A79}"/>
              </a:ext>
            </a:extLst>
          </p:cNvPr>
          <p:cNvSpPr txBox="1">
            <a:spLocks/>
          </p:cNvSpPr>
          <p:nvPr/>
        </p:nvSpPr>
        <p:spPr>
          <a:xfrm>
            <a:off x="108327" y="4462053"/>
            <a:ext cx="11975346" cy="2316409"/>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בטבלה מוצגות  9 הקלפיות שבמערכת הבחירות באפריל אחוז ההצבעה הכללי בהן הוא נמוך אך אחוז ההצבעה למפלגת העבודה – גשר גבוה דבר המעיד על הפוטנציאל הגלום באותה קלפי\ישוב.</a:t>
            </a:r>
          </a:p>
          <a:p>
            <a:pPr algn="just" rtl="1"/>
            <a:r>
              <a:rPr lang="he-IL" sz="1800" dirty="0"/>
              <a:t>ניתן לראות בגרף הפיזור הימני את הקלפיות הללו כסמן ימני מבחינת אחוז הצבעה גבוה למפלגה וזאת לעומת גרף הפיזור השמאלי שמראה את הידרדרותה היחסית  של המפלגה באותן קלפיות או אי שינוי באחוז ההצבעה .</a:t>
            </a:r>
          </a:p>
          <a:p>
            <a:pPr algn="just" rtl="1"/>
            <a:r>
              <a:rPr lang="he-IL" sz="1800" b="1" u="sng" dirty="0"/>
              <a:t>מסקנה</a:t>
            </a:r>
            <a:r>
              <a:rPr lang="he-IL" sz="1800" dirty="0"/>
              <a:t>: בשקף זה חקרנו קלפיות שהגדרנו כבעלי פוט' מאפריל כאשר המלצתנו למפלגת העבודה – גשר היא לנסות לשווק את עצמה ביישובים אלו בצורה אגרסיבית יותר או לחקור דרך ישובים אלו מדוע אבד האמון במפלגה בפרק זמן כה קצר. </a:t>
            </a:r>
          </a:p>
          <a:p>
            <a:pPr algn="just" rtl="1"/>
            <a:endParaRPr lang="en-US" sz="1800" dirty="0"/>
          </a:p>
        </p:txBody>
      </p:sp>
      <p:pic>
        <p:nvPicPr>
          <p:cNvPr id="7" name="תמונה 6">
            <a:extLst>
              <a:ext uri="{FF2B5EF4-FFF2-40B4-BE49-F238E27FC236}">
                <a16:creationId xmlns:a16="http://schemas.microsoft.com/office/drawing/2014/main" id="{8A232AF9-BDD5-4EA9-9573-F052CAAC2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6166" y="808589"/>
            <a:ext cx="3653638" cy="2900382"/>
          </a:xfrm>
          <a:prstGeom prst="rect">
            <a:avLst/>
          </a:prstGeom>
        </p:spPr>
      </p:pic>
      <p:pic>
        <p:nvPicPr>
          <p:cNvPr id="8" name="תמונה 7" descr="תמונה שמכילה מפה&#10;&#10;התיאור נוצר באופן אוטומטי">
            <a:extLst>
              <a:ext uri="{FF2B5EF4-FFF2-40B4-BE49-F238E27FC236}">
                <a16:creationId xmlns:a16="http://schemas.microsoft.com/office/drawing/2014/main" id="{DD535C86-7FC4-4EA6-981C-F4A60E31D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528" y="808588"/>
            <a:ext cx="3653638" cy="2900383"/>
          </a:xfrm>
          <a:prstGeom prst="rect">
            <a:avLst/>
          </a:prstGeom>
        </p:spPr>
      </p:pic>
      <p:graphicFrame>
        <p:nvGraphicFramePr>
          <p:cNvPr id="14" name="טבלה 14">
            <a:extLst>
              <a:ext uri="{FF2B5EF4-FFF2-40B4-BE49-F238E27FC236}">
                <a16:creationId xmlns:a16="http://schemas.microsoft.com/office/drawing/2014/main" id="{22537F6D-2243-4BAB-8E4B-91434BE537DB}"/>
              </a:ext>
            </a:extLst>
          </p:cNvPr>
          <p:cNvGraphicFramePr>
            <a:graphicFrameLocks noGrp="1"/>
          </p:cNvGraphicFramePr>
          <p:nvPr>
            <p:extLst>
              <p:ext uri="{D42A27DB-BD31-4B8C-83A1-F6EECF244321}">
                <p14:modId xmlns:p14="http://schemas.microsoft.com/office/powerpoint/2010/main" val="3273239297"/>
              </p:ext>
            </p:extLst>
          </p:nvPr>
        </p:nvGraphicFramePr>
        <p:xfrm>
          <a:off x="108327" y="427912"/>
          <a:ext cx="4561728" cy="3657600"/>
        </p:xfrm>
        <a:graphic>
          <a:graphicData uri="http://schemas.openxmlformats.org/drawingml/2006/table">
            <a:tbl>
              <a:tblPr rtl="1" firstRow="1" bandRow="1">
                <a:tableStyleId>{5C22544A-7EE6-4342-B048-85BDC9FD1C3A}</a:tableStyleId>
              </a:tblPr>
              <a:tblGrid>
                <a:gridCol w="2280864">
                  <a:extLst>
                    <a:ext uri="{9D8B030D-6E8A-4147-A177-3AD203B41FA5}">
                      <a16:colId xmlns:a16="http://schemas.microsoft.com/office/drawing/2014/main" val="1926772880"/>
                    </a:ext>
                  </a:extLst>
                </a:gridCol>
                <a:gridCol w="2280864">
                  <a:extLst>
                    <a:ext uri="{9D8B030D-6E8A-4147-A177-3AD203B41FA5}">
                      <a16:colId xmlns:a16="http://schemas.microsoft.com/office/drawing/2014/main" val="748182369"/>
                    </a:ext>
                  </a:extLst>
                </a:gridCol>
              </a:tblGrid>
              <a:tr h="347678">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he-IL" dirty="0"/>
                        <a:t>שם ישוב + מס' קלפי</a:t>
                      </a:r>
                    </a:p>
                  </a:txBody>
                  <a:tcPr/>
                </a:tc>
                <a:tc>
                  <a:txBody>
                    <a:bodyPr/>
                    <a:lstStyle/>
                    <a:p>
                      <a:pPr algn="ctr" rtl="1"/>
                      <a:r>
                        <a:rPr lang="he-IL" dirty="0"/>
                        <a:t>אחוז שינוי</a:t>
                      </a:r>
                    </a:p>
                  </a:txBody>
                  <a:tcPr/>
                </a:tc>
                <a:extLst>
                  <a:ext uri="{0D108BD9-81ED-4DB2-BD59-A6C34878D82A}">
                    <a16:rowId xmlns:a16="http://schemas.microsoft.com/office/drawing/2014/main" val="1943472248"/>
                  </a:ext>
                </a:extLst>
              </a:tr>
              <a:tr h="347678">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he-IL" dirty="0"/>
                        <a:t>בארי 1</a:t>
                      </a:r>
                    </a:p>
                  </a:txBody>
                  <a:tcP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he-IL" dirty="0"/>
                        <a:t>0.19-</a:t>
                      </a:r>
                    </a:p>
                  </a:txBody>
                  <a:tcPr/>
                </a:tc>
                <a:extLst>
                  <a:ext uri="{0D108BD9-81ED-4DB2-BD59-A6C34878D82A}">
                    <a16:rowId xmlns:a16="http://schemas.microsoft.com/office/drawing/2014/main" val="320444496"/>
                  </a:ext>
                </a:extLst>
              </a:tr>
              <a:tr h="347678">
                <a:tc>
                  <a:txBody>
                    <a:bodyPr/>
                    <a:lstStyle/>
                    <a:p>
                      <a:pPr algn="ctr" rtl="1"/>
                      <a:r>
                        <a:rPr lang="he-IL" dirty="0"/>
                        <a:t>חולתה 1</a:t>
                      </a:r>
                    </a:p>
                  </a:txBody>
                  <a:tcPr/>
                </a:tc>
                <a:tc>
                  <a:txBody>
                    <a:bodyPr/>
                    <a:lstStyle/>
                    <a:p>
                      <a:pPr algn="ctr" rtl="1"/>
                      <a:r>
                        <a:rPr lang="he-IL" dirty="0"/>
                        <a:t>0.185-</a:t>
                      </a:r>
                    </a:p>
                  </a:txBody>
                  <a:tcPr/>
                </a:tc>
                <a:extLst>
                  <a:ext uri="{0D108BD9-81ED-4DB2-BD59-A6C34878D82A}">
                    <a16:rowId xmlns:a16="http://schemas.microsoft.com/office/drawing/2014/main" val="3678131036"/>
                  </a:ext>
                </a:extLst>
              </a:tr>
              <a:tr h="347678">
                <a:tc>
                  <a:txBody>
                    <a:bodyPr/>
                    <a:lstStyle/>
                    <a:p>
                      <a:pPr algn="ctr" rtl="1"/>
                      <a:r>
                        <a:rPr lang="he-IL" dirty="0"/>
                        <a:t>יראון 1</a:t>
                      </a:r>
                    </a:p>
                  </a:txBody>
                  <a:tcPr/>
                </a:tc>
                <a:tc>
                  <a:txBody>
                    <a:bodyPr/>
                    <a:lstStyle/>
                    <a:p>
                      <a:pPr algn="ctr" rtl="1"/>
                      <a:r>
                        <a:rPr lang="he-IL" dirty="0"/>
                        <a:t>0.17-</a:t>
                      </a:r>
                    </a:p>
                  </a:txBody>
                  <a:tcPr/>
                </a:tc>
                <a:extLst>
                  <a:ext uri="{0D108BD9-81ED-4DB2-BD59-A6C34878D82A}">
                    <a16:rowId xmlns:a16="http://schemas.microsoft.com/office/drawing/2014/main" val="3824342885"/>
                  </a:ext>
                </a:extLst>
              </a:tr>
              <a:tr h="347678">
                <a:tc>
                  <a:txBody>
                    <a:bodyPr/>
                    <a:lstStyle/>
                    <a:p>
                      <a:pPr algn="ctr" rtl="1"/>
                      <a:r>
                        <a:rPr lang="he-IL" dirty="0"/>
                        <a:t>גשר 1</a:t>
                      </a:r>
                    </a:p>
                  </a:txBody>
                  <a:tcPr/>
                </a:tc>
                <a:tc>
                  <a:txBody>
                    <a:bodyPr/>
                    <a:lstStyle/>
                    <a:p>
                      <a:pPr algn="ctr" rtl="1"/>
                      <a:r>
                        <a:rPr lang="he-IL" dirty="0"/>
                        <a:t>0.1-</a:t>
                      </a:r>
                    </a:p>
                  </a:txBody>
                  <a:tcPr/>
                </a:tc>
                <a:extLst>
                  <a:ext uri="{0D108BD9-81ED-4DB2-BD59-A6C34878D82A}">
                    <a16:rowId xmlns:a16="http://schemas.microsoft.com/office/drawing/2014/main" val="3025798290"/>
                  </a:ext>
                </a:extLst>
              </a:tr>
              <a:tr h="347678">
                <a:tc>
                  <a:txBody>
                    <a:bodyPr/>
                    <a:lstStyle/>
                    <a:p>
                      <a:pPr algn="ctr" rtl="1"/>
                      <a:r>
                        <a:rPr lang="he-IL" dirty="0"/>
                        <a:t>בארי 2</a:t>
                      </a:r>
                    </a:p>
                  </a:txBody>
                  <a:tcPr/>
                </a:tc>
                <a:tc>
                  <a:txBody>
                    <a:bodyPr/>
                    <a:lstStyle/>
                    <a:p>
                      <a:pPr algn="ctr" rtl="1"/>
                      <a:r>
                        <a:rPr lang="he-IL" dirty="0"/>
                        <a:t>0.09-</a:t>
                      </a:r>
                    </a:p>
                  </a:txBody>
                  <a:tcPr/>
                </a:tc>
                <a:extLst>
                  <a:ext uri="{0D108BD9-81ED-4DB2-BD59-A6C34878D82A}">
                    <a16:rowId xmlns:a16="http://schemas.microsoft.com/office/drawing/2014/main" val="429676977"/>
                  </a:ext>
                </a:extLst>
              </a:tr>
              <a:tr h="347678">
                <a:tc>
                  <a:txBody>
                    <a:bodyPr/>
                    <a:lstStyle/>
                    <a:p>
                      <a:pPr algn="ctr" rtl="1"/>
                      <a:r>
                        <a:rPr lang="he-IL" dirty="0"/>
                        <a:t>רביבים 1</a:t>
                      </a:r>
                    </a:p>
                  </a:txBody>
                  <a:tcPr/>
                </a:tc>
                <a:tc>
                  <a:txBody>
                    <a:bodyPr/>
                    <a:lstStyle/>
                    <a:p>
                      <a:pPr algn="ctr" rtl="1"/>
                      <a:r>
                        <a:rPr lang="he-IL" dirty="0"/>
                        <a:t>0.09-</a:t>
                      </a:r>
                    </a:p>
                  </a:txBody>
                  <a:tcPr/>
                </a:tc>
                <a:extLst>
                  <a:ext uri="{0D108BD9-81ED-4DB2-BD59-A6C34878D82A}">
                    <a16:rowId xmlns:a16="http://schemas.microsoft.com/office/drawing/2014/main" val="2763508362"/>
                  </a:ext>
                </a:extLst>
              </a:tr>
              <a:tr h="347678">
                <a:tc>
                  <a:txBody>
                    <a:bodyPr/>
                    <a:lstStyle/>
                    <a:p>
                      <a:pPr algn="ctr" rtl="1"/>
                      <a:r>
                        <a:rPr lang="he-IL" dirty="0"/>
                        <a:t>צובה 1</a:t>
                      </a:r>
                    </a:p>
                  </a:txBody>
                  <a:tcPr/>
                </a:tc>
                <a:tc>
                  <a:txBody>
                    <a:bodyPr/>
                    <a:lstStyle/>
                    <a:p>
                      <a:pPr algn="ctr" rtl="1"/>
                      <a:r>
                        <a:rPr lang="he-IL" dirty="0"/>
                        <a:t>0.07-</a:t>
                      </a:r>
                    </a:p>
                  </a:txBody>
                  <a:tcPr/>
                </a:tc>
                <a:extLst>
                  <a:ext uri="{0D108BD9-81ED-4DB2-BD59-A6C34878D82A}">
                    <a16:rowId xmlns:a16="http://schemas.microsoft.com/office/drawing/2014/main" val="601462143"/>
                  </a:ext>
                </a:extLst>
              </a:tr>
              <a:tr h="347678">
                <a:tc>
                  <a:txBody>
                    <a:bodyPr/>
                    <a:lstStyle/>
                    <a:p>
                      <a:pPr algn="ctr" rtl="1"/>
                      <a:r>
                        <a:rPr lang="he-IL" dirty="0"/>
                        <a:t>כיסופים 1</a:t>
                      </a:r>
                    </a:p>
                  </a:txBody>
                  <a:tcPr/>
                </a:tc>
                <a:tc>
                  <a:txBody>
                    <a:bodyPr/>
                    <a:lstStyle/>
                    <a:p>
                      <a:pPr algn="ctr" rtl="1"/>
                      <a:r>
                        <a:rPr lang="he-IL" dirty="0"/>
                        <a:t>0.017</a:t>
                      </a:r>
                    </a:p>
                  </a:txBody>
                  <a:tcPr/>
                </a:tc>
                <a:extLst>
                  <a:ext uri="{0D108BD9-81ED-4DB2-BD59-A6C34878D82A}">
                    <a16:rowId xmlns:a16="http://schemas.microsoft.com/office/drawing/2014/main" val="3320954234"/>
                  </a:ext>
                </a:extLst>
              </a:tr>
              <a:tr h="347678">
                <a:tc>
                  <a:txBody>
                    <a:bodyPr/>
                    <a:lstStyle/>
                    <a:p>
                      <a:pPr algn="ctr" rtl="1"/>
                      <a:r>
                        <a:rPr lang="he-IL" dirty="0"/>
                        <a:t>סאג'ור 3</a:t>
                      </a:r>
                    </a:p>
                  </a:txBody>
                  <a:tcPr/>
                </a:tc>
                <a:tc>
                  <a:txBody>
                    <a:bodyPr/>
                    <a:lstStyle/>
                    <a:p>
                      <a:pPr algn="ctr" rtl="1"/>
                      <a:r>
                        <a:rPr lang="he-IL" dirty="0"/>
                        <a:t>0.07</a:t>
                      </a:r>
                    </a:p>
                  </a:txBody>
                  <a:tcPr/>
                </a:tc>
                <a:extLst>
                  <a:ext uri="{0D108BD9-81ED-4DB2-BD59-A6C34878D82A}">
                    <a16:rowId xmlns:a16="http://schemas.microsoft.com/office/drawing/2014/main" val="1924214915"/>
                  </a:ext>
                </a:extLst>
              </a:tr>
            </a:tbl>
          </a:graphicData>
        </a:graphic>
      </p:graphicFrame>
    </p:spTree>
    <p:extLst>
      <p:ext uri="{BB962C8B-B14F-4D97-AF65-F5344CB8AC3E}">
        <p14:creationId xmlns:p14="http://schemas.microsoft.com/office/powerpoint/2010/main" val="295202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BE30B6C-F808-46C4-B8D7-83F2D5A8D7CD}"/>
              </a:ext>
            </a:extLst>
          </p:cNvPr>
          <p:cNvSpPr txBox="1">
            <a:spLocks/>
          </p:cNvSpPr>
          <p:nvPr/>
        </p:nvSpPr>
        <p:spPr>
          <a:xfrm>
            <a:off x="774682" y="296127"/>
            <a:ext cx="10018713" cy="77776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e-IL" dirty="0"/>
              <a:t>מתכון להצלחה</a:t>
            </a:r>
            <a:endParaRPr lang="en-US" dirty="0"/>
          </a:p>
        </p:txBody>
      </p:sp>
      <p:sp>
        <p:nvSpPr>
          <p:cNvPr id="6" name="Content Placeholder 2">
            <a:extLst>
              <a:ext uri="{FF2B5EF4-FFF2-40B4-BE49-F238E27FC236}">
                <a16:creationId xmlns:a16="http://schemas.microsoft.com/office/drawing/2014/main" id="{42BE273A-EC13-4FDB-B5E3-A41CCCA168DC}"/>
              </a:ext>
            </a:extLst>
          </p:cNvPr>
          <p:cNvSpPr txBox="1">
            <a:spLocks/>
          </p:cNvSpPr>
          <p:nvPr/>
        </p:nvSpPr>
        <p:spPr>
          <a:xfrm>
            <a:off x="108327" y="2176500"/>
            <a:ext cx="11975346" cy="4306183"/>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נדרש לבחון את איחוד המפלגות העבודה – גשר מבחינת אחוזי הצבעה נמוכים ביחס לריצה נפרדת של שתי המפלגות.</a:t>
            </a:r>
          </a:p>
          <a:p>
            <a:pPr algn="just" rtl="1"/>
            <a:r>
              <a:rPr lang="he-IL" sz="1800" dirty="0"/>
              <a:t>מפלגת העבודה – גשר צריכה להילחם יותר על ערים במרכז הארץ שבהן היא עדיין בעלת כוח משמעותי מבחינת אחוזי הצבעה.</a:t>
            </a:r>
          </a:p>
          <a:p>
            <a:pPr algn="just" rtl="1"/>
            <a:r>
              <a:rPr lang="he-IL" sz="1800" dirty="0"/>
              <a:t>יישובים קטנים שבעבר היוו מוקד כוח נחלשו וניתן לשער שגם אמון המצביעים בהם פחת כלפי המפלגה ועל כן מומלץ לבצע סקרי עומק באותם יישובים. וכמו כן, לחפש יישובים בעלי פוט' גבוה יחסית להצבעה ולפעול בהם (בנוסף לאלו אשר חקרנו).</a:t>
            </a:r>
          </a:p>
          <a:p>
            <a:pPr algn="just" rtl="1"/>
            <a:r>
              <a:rPr lang="he-IL" sz="1800" dirty="0"/>
              <a:t>ממפלגת גשר עברו כ- 27,400 בוחרים למפלגת הליכוד (כ-40%) כדאי לבחון את דעת המצביעים על שיוך מפלגת גשר למחנה פוליטי מסוים (מצביעי שמאל רואים אולי במפלגת גשר כמפלגת ימין ולהפך).</a:t>
            </a:r>
          </a:p>
          <a:p>
            <a:pPr algn="just" rtl="1"/>
            <a:r>
              <a:rPr lang="he-IL" sz="1800" dirty="0"/>
              <a:t>ממפלגת העבודה עברו למפלגת המחנה הדמוקרטי כ- </a:t>
            </a:r>
            <a:r>
              <a:rPr lang="en-US" sz="1800" dirty="0"/>
              <a:t>K</a:t>
            </a:r>
            <a:r>
              <a:rPr lang="he-IL" sz="1800" dirty="0"/>
              <a:t>87.8 (בערך 37%) כדאי לבחון האם המצע המדיני\כלכלי של המפלגה מספיק מחודד כדי למנוע זליגה למפלגות מאותו מחנה פוליטי.</a:t>
            </a:r>
          </a:p>
          <a:p>
            <a:pPr algn="just" rtl="1"/>
            <a:r>
              <a:rPr lang="he-IL" sz="1800" dirty="0"/>
              <a:t>מפלגת העבודה מוגדרת על פי מצעה כמפלגה סוציאל-דמוקרטית דבר אשר לא בא לידי ביטוי בקרב אשכולות חברתיים – כלכליים הנמוכים מאשכול 7 ועל כן חוטא לקהל היעד שלה שהיא מתיימרת לדאוג להם.</a:t>
            </a:r>
          </a:p>
          <a:p>
            <a:pPr algn="just" rtl="1"/>
            <a:r>
              <a:rPr lang="he-IL" sz="1800" dirty="0"/>
              <a:t>כדאי לחקור את העלייה המשמעותית שקרתה בבית ג'ן מאפריל לספטמבר ולנסות ליישם את המסקנות בעוד ישובים בעלי פרופיל דומה.</a:t>
            </a:r>
          </a:p>
          <a:p>
            <a:pPr algn="just" rtl="1"/>
            <a:endParaRPr lang="he-IL" sz="1800" dirty="0"/>
          </a:p>
          <a:p>
            <a:pPr algn="just" rtl="1"/>
            <a:endParaRPr lang="he-IL" sz="1800" dirty="0"/>
          </a:p>
          <a:p>
            <a:pPr algn="just" rtl="1"/>
            <a:endParaRPr lang="he-IL" sz="1800" dirty="0"/>
          </a:p>
          <a:p>
            <a:pPr algn="just" rtl="1"/>
            <a:endParaRPr lang="en-US" sz="1800" dirty="0"/>
          </a:p>
        </p:txBody>
      </p:sp>
      <p:pic>
        <p:nvPicPr>
          <p:cNvPr id="1026" name="Picture 2" descr="תוצאת תמונה עבור המחנה הציוני 2015">
            <a:extLst>
              <a:ext uri="{FF2B5EF4-FFF2-40B4-BE49-F238E27FC236}">
                <a16:creationId xmlns:a16="http://schemas.microsoft.com/office/drawing/2014/main" id="{51B619D9-DA26-456F-B9B2-751424D8CC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58" t="674" r="1096" b="4100"/>
          <a:stretch/>
        </p:blipFill>
        <p:spPr bwMode="auto">
          <a:xfrm>
            <a:off x="0" y="0"/>
            <a:ext cx="3761924" cy="19554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תוצאת תמונה עבור מפלגת העבודה של רבין מנדטים">
            <a:extLst>
              <a:ext uri="{FF2B5EF4-FFF2-40B4-BE49-F238E27FC236}">
                <a16:creationId xmlns:a16="http://schemas.microsoft.com/office/drawing/2014/main" id="{CADC99F4-0B70-4E0A-BDCD-B263FC5C2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214" y="0"/>
            <a:ext cx="4699786" cy="1944171"/>
          </a:xfrm>
          <a:prstGeom prst="rect">
            <a:avLst/>
          </a:prstGeom>
          <a:noFill/>
          <a:extLst>
            <a:ext uri="{909E8E84-426E-40DD-AFC4-6F175D3DCCD1}">
              <a14:hiddenFill xmlns:a14="http://schemas.microsoft.com/office/drawing/2010/main">
                <a:solidFill>
                  <a:srgbClr val="FFFFFF"/>
                </a:solidFill>
              </a14:hiddenFill>
            </a:ext>
          </a:extLst>
        </p:spPr>
      </p:pic>
      <p:sp>
        <p:nvSpPr>
          <p:cNvPr id="2" name="תיבת טקסט 1">
            <a:extLst>
              <a:ext uri="{FF2B5EF4-FFF2-40B4-BE49-F238E27FC236}">
                <a16:creationId xmlns:a16="http://schemas.microsoft.com/office/drawing/2014/main" id="{5FEDB134-9475-4017-850C-9717173C6A81}"/>
              </a:ext>
            </a:extLst>
          </p:cNvPr>
          <p:cNvSpPr txBox="1"/>
          <p:nvPr/>
        </p:nvSpPr>
        <p:spPr>
          <a:xfrm>
            <a:off x="8432973" y="47663"/>
            <a:ext cx="3268844" cy="369332"/>
          </a:xfrm>
          <a:prstGeom prst="rect">
            <a:avLst/>
          </a:prstGeom>
        </p:spPr>
        <p:style>
          <a:lnRef idx="2">
            <a:schemeClr val="dk1"/>
          </a:lnRef>
          <a:fillRef idx="1">
            <a:schemeClr val="lt1"/>
          </a:fillRef>
          <a:effectRef idx="0">
            <a:schemeClr val="dk1"/>
          </a:effectRef>
          <a:fontRef idx="minor">
            <a:schemeClr val="dk1"/>
          </a:fontRef>
        </p:style>
        <p:txBody>
          <a:bodyPr wrap="none" rtlCol="1">
            <a:spAutoFit/>
          </a:bodyPr>
          <a:lstStyle/>
          <a:p>
            <a:r>
              <a:rPr lang="he-IL" dirty="0"/>
              <a:t>היסטוריית מנדטים מפלגת העבודה</a:t>
            </a:r>
          </a:p>
        </p:txBody>
      </p:sp>
      <p:sp>
        <p:nvSpPr>
          <p:cNvPr id="9" name="תיבת טקסט 8">
            <a:extLst>
              <a:ext uri="{FF2B5EF4-FFF2-40B4-BE49-F238E27FC236}">
                <a16:creationId xmlns:a16="http://schemas.microsoft.com/office/drawing/2014/main" id="{65FAA03D-3C09-4649-AD73-32DC2242DC89}"/>
              </a:ext>
            </a:extLst>
          </p:cNvPr>
          <p:cNvSpPr txBox="1"/>
          <p:nvPr/>
        </p:nvSpPr>
        <p:spPr>
          <a:xfrm>
            <a:off x="295060" y="190651"/>
            <a:ext cx="2207089" cy="369332"/>
          </a:xfrm>
          <a:prstGeom prst="rect">
            <a:avLst/>
          </a:prstGeom>
        </p:spPr>
        <p:style>
          <a:lnRef idx="2">
            <a:schemeClr val="dk1"/>
          </a:lnRef>
          <a:fillRef idx="1">
            <a:schemeClr val="lt1"/>
          </a:fillRef>
          <a:effectRef idx="0">
            <a:schemeClr val="dk1"/>
          </a:effectRef>
          <a:fontRef idx="minor">
            <a:schemeClr val="dk1"/>
          </a:fontRef>
        </p:style>
        <p:txBody>
          <a:bodyPr wrap="square" rtlCol="1">
            <a:spAutoFit/>
          </a:bodyPr>
          <a:lstStyle/>
          <a:p>
            <a:r>
              <a:rPr lang="he-IL" dirty="0"/>
              <a:t>מפלגת העבודה ב2015</a:t>
            </a:r>
          </a:p>
        </p:txBody>
      </p:sp>
    </p:spTree>
    <p:extLst>
      <p:ext uri="{BB962C8B-B14F-4D97-AF65-F5344CB8AC3E}">
        <p14:creationId xmlns:p14="http://schemas.microsoft.com/office/powerpoint/2010/main" val="99692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7D30-9786-4970-8FD6-9073E3E2EBE3}"/>
              </a:ext>
            </a:extLst>
          </p:cNvPr>
          <p:cNvSpPr>
            <a:spLocks noGrp="1"/>
          </p:cNvSpPr>
          <p:nvPr>
            <p:ph type="title"/>
          </p:nvPr>
        </p:nvSpPr>
        <p:spPr>
          <a:xfrm>
            <a:off x="1484311" y="685801"/>
            <a:ext cx="10018713" cy="1288774"/>
          </a:xfrm>
        </p:spPr>
        <p:txBody>
          <a:bodyPr/>
          <a:lstStyle/>
          <a:p>
            <a:r>
              <a:rPr lang="he-IL" dirty="0"/>
              <a:t>רקע:</a:t>
            </a:r>
            <a:endParaRPr lang="en-US" dirty="0"/>
          </a:p>
        </p:txBody>
      </p:sp>
      <p:graphicFrame>
        <p:nvGraphicFramePr>
          <p:cNvPr id="4" name="טבלה 5">
            <a:extLst>
              <a:ext uri="{FF2B5EF4-FFF2-40B4-BE49-F238E27FC236}">
                <a16:creationId xmlns:a16="http://schemas.microsoft.com/office/drawing/2014/main" id="{8E4917E8-3B84-4C98-807A-B714EB1C9B52}"/>
              </a:ext>
            </a:extLst>
          </p:cNvPr>
          <p:cNvGraphicFramePr>
            <a:graphicFrameLocks noGrp="1"/>
          </p:cNvGraphicFramePr>
          <p:nvPr>
            <p:ph idx="1"/>
            <p:extLst>
              <p:ext uri="{D42A27DB-BD31-4B8C-83A1-F6EECF244321}">
                <p14:modId xmlns:p14="http://schemas.microsoft.com/office/powerpoint/2010/main" val="2932091507"/>
              </p:ext>
            </p:extLst>
          </p:nvPr>
        </p:nvGraphicFramePr>
        <p:xfrm>
          <a:off x="0" y="3931920"/>
          <a:ext cx="8599470" cy="2926080"/>
        </p:xfrm>
        <a:graphic>
          <a:graphicData uri="http://schemas.openxmlformats.org/drawingml/2006/table">
            <a:tbl>
              <a:tblPr rtl="1" firstRow="1" bandRow="1">
                <a:tableStyleId>{5C22544A-7EE6-4342-B048-85BDC9FD1C3A}</a:tableStyleId>
              </a:tblPr>
              <a:tblGrid>
                <a:gridCol w="2866490">
                  <a:extLst>
                    <a:ext uri="{9D8B030D-6E8A-4147-A177-3AD203B41FA5}">
                      <a16:colId xmlns:a16="http://schemas.microsoft.com/office/drawing/2014/main" val="1103274722"/>
                    </a:ext>
                  </a:extLst>
                </a:gridCol>
                <a:gridCol w="2866490">
                  <a:extLst>
                    <a:ext uri="{9D8B030D-6E8A-4147-A177-3AD203B41FA5}">
                      <a16:colId xmlns:a16="http://schemas.microsoft.com/office/drawing/2014/main" val="1382696157"/>
                    </a:ext>
                  </a:extLst>
                </a:gridCol>
                <a:gridCol w="2866490">
                  <a:extLst>
                    <a:ext uri="{9D8B030D-6E8A-4147-A177-3AD203B41FA5}">
                      <a16:colId xmlns:a16="http://schemas.microsoft.com/office/drawing/2014/main" val="449161400"/>
                    </a:ext>
                  </a:extLst>
                </a:gridCol>
              </a:tblGrid>
              <a:tr h="344826">
                <a:tc>
                  <a:txBody>
                    <a:bodyPr/>
                    <a:lstStyle/>
                    <a:p>
                      <a:pPr algn="ctr" rtl="1"/>
                      <a:r>
                        <a:rPr lang="he-IL" dirty="0"/>
                        <a:t>נתונים כלליים</a:t>
                      </a:r>
                    </a:p>
                  </a:txBody>
                  <a:tcPr anchor="ctr"/>
                </a:tc>
                <a:tc>
                  <a:txBody>
                    <a:bodyPr/>
                    <a:lstStyle/>
                    <a:p>
                      <a:pPr algn="ctr" rtl="1"/>
                      <a:r>
                        <a:rPr lang="he-IL" dirty="0"/>
                        <a:t>אפריל</a:t>
                      </a:r>
                    </a:p>
                  </a:txBody>
                  <a:tcPr anchor="ctr"/>
                </a:tc>
                <a:tc>
                  <a:txBody>
                    <a:bodyPr/>
                    <a:lstStyle/>
                    <a:p>
                      <a:pPr algn="ctr" rtl="1"/>
                      <a:r>
                        <a:rPr lang="he-IL" dirty="0"/>
                        <a:t>ספטמבר</a:t>
                      </a:r>
                    </a:p>
                  </a:txBody>
                  <a:tcPr anchor="ctr"/>
                </a:tc>
                <a:extLst>
                  <a:ext uri="{0D108BD9-81ED-4DB2-BD59-A6C34878D82A}">
                    <a16:rowId xmlns:a16="http://schemas.microsoft.com/office/drawing/2014/main" val="2793491104"/>
                  </a:ext>
                </a:extLst>
              </a:tr>
              <a:tr h="344826">
                <a:tc>
                  <a:txBody>
                    <a:bodyPr/>
                    <a:lstStyle/>
                    <a:p>
                      <a:pPr algn="ctr" rtl="1"/>
                      <a:r>
                        <a:rPr lang="he-IL" dirty="0"/>
                        <a:t>בעלי זכות בחירה</a:t>
                      </a:r>
                    </a:p>
                  </a:txBody>
                  <a:tcPr anchor="ctr"/>
                </a:tc>
                <a:tc>
                  <a:txBody>
                    <a:bodyPr/>
                    <a:lstStyle/>
                    <a:p>
                      <a:pPr algn="ctr" rtl="1"/>
                      <a:r>
                        <a:rPr lang="he-IL" dirty="0"/>
                        <a:t>6,339,729</a:t>
                      </a:r>
                    </a:p>
                  </a:txBody>
                  <a:tcPr anchor="ctr"/>
                </a:tc>
                <a:tc>
                  <a:txBody>
                    <a:bodyPr/>
                    <a:lstStyle/>
                    <a:p>
                      <a:pPr algn="ctr" rtl="1"/>
                      <a:r>
                        <a:rPr lang="he-IL" dirty="0"/>
                        <a:t>6,391,218</a:t>
                      </a:r>
                    </a:p>
                  </a:txBody>
                  <a:tcPr anchor="ctr"/>
                </a:tc>
                <a:extLst>
                  <a:ext uri="{0D108BD9-81ED-4DB2-BD59-A6C34878D82A}">
                    <a16:rowId xmlns:a16="http://schemas.microsoft.com/office/drawing/2014/main" val="1601634951"/>
                  </a:ext>
                </a:extLst>
              </a:tr>
              <a:tr h="344826">
                <a:tc>
                  <a:txBody>
                    <a:bodyPr/>
                    <a:lstStyle/>
                    <a:p>
                      <a:pPr algn="ctr" rtl="1"/>
                      <a:r>
                        <a:rPr lang="he-IL" dirty="0"/>
                        <a:t>סך מצביעים</a:t>
                      </a:r>
                    </a:p>
                  </a:txBody>
                  <a:tcPr anchor="ctr"/>
                </a:tc>
                <a:tc>
                  <a:txBody>
                    <a:bodyPr/>
                    <a:lstStyle/>
                    <a:p>
                      <a:pPr algn="ctr" rtl="1"/>
                      <a:r>
                        <a:rPr lang="he-IL" dirty="0"/>
                        <a:t>4,340,253</a:t>
                      </a:r>
                    </a:p>
                  </a:txBody>
                  <a:tcPr anchor="ct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he-IL" dirty="0"/>
                        <a:t>4,465,168</a:t>
                      </a:r>
                    </a:p>
                  </a:txBody>
                  <a:tcPr anchor="ctr"/>
                </a:tc>
                <a:extLst>
                  <a:ext uri="{0D108BD9-81ED-4DB2-BD59-A6C34878D82A}">
                    <a16:rowId xmlns:a16="http://schemas.microsoft.com/office/drawing/2014/main" val="4037000529"/>
                  </a:ext>
                </a:extLst>
              </a:tr>
              <a:tr h="344826">
                <a:tc>
                  <a:txBody>
                    <a:bodyPr/>
                    <a:lstStyle/>
                    <a:p>
                      <a:pPr algn="ctr" rtl="1"/>
                      <a:r>
                        <a:rPr lang="he-IL" dirty="0"/>
                        <a:t>מס' קולות כשרים</a:t>
                      </a:r>
                    </a:p>
                  </a:txBody>
                  <a:tcPr anchor="ctr"/>
                </a:tc>
                <a:tc>
                  <a:txBody>
                    <a:bodyPr/>
                    <a:lstStyle/>
                    <a:p>
                      <a:pPr algn="ctr" rtl="1"/>
                      <a:r>
                        <a:rPr lang="he-IL" dirty="0"/>
                        <a:t>4,309,270</a:t>
                      </a:r>
                    </a:p>
                  </a:txBody>
                  <a:tcPr anchor="ctr"/>
                </a:tc>
                <a:tc>
                  <a:txBody>
                    <a:bodyPr/>
                    <a:lstStyle/>
                    <a:p>
                      <a:pPr algn="ctr" rtl="1"/>
                      <a:r>
                        <a:rPr lang="he-IL" dirty="0"/>
                        <a:t>4,436,806</a:t>
                      </a:r>
                    </a:p>
                  </a:txBody>
                  <a:tcPr anchor="ctr"/>
                </a:tc>
                <a:extLst>
                  <a:ext uri="{0D108BD9-81ED-4DB2-BD59-A6C34878D82A}">
                    <a16:rowId xmlns:a16="http://schemas.microsoft.com/office/drawing/2014/main" val="3213807542"/>
                  </a:ext>
                </a:extLst>
              </a:tr>
              <a:tr h="344826">
                <a:tc>
                  <a:txBody>
                    <a:bodyPr/>
                    <a:lstStyle/>
                    <a:p>
                      <a:pPr algn="ctr" rtl="1"/>
                      <a:r>
                        <a:rPr lang="he-IL" dirty="0"/>
                        <a:t>שיעור ההצבעה</a:t>
                      </a:r>
                    </a:p>
                  </a:txBody>
                  <a:tcPr anchor="ctr"/>
                </a:tc>
                <a:tc>
                  <a:txBody>
                    <a:bodyPr/>
                    <a:lstStyle/>
                    <a:p>
                      <a:pPr algn="ctr" rtl="1"/>
                      <a:r>
                        <a:rPr lang="he-IL" dirty="0"/>
                        <a:t>68.6%</a:t>
                      </a:r>
                    </a:p>
                  </a:txBody>
                  <a:tcPr anchor="ct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he-IL" dirty="0"/>
                        <a:t>69.8%</a:t>
                      </a:r>
                    </a:p>
                  </a:txBody>
                  <a:tcPr anchor="ctr"/>
                </a:tc>
                <a:extLst>
                  <a:ext uri="{0D108BD9-81ED-4DB2-BD59-A6C34878D82A}">
                    <a16:rowId xmlns:a16="http://schemas.microsoft.com/office/drawing/2014/main" val="1929386836"/>
                  </a:ext>
                </a:extLst>
              </a:tr>
              <a:tr h="344826">
                <a:tc>
                  <a:txBody>
                    <a:bodyPr/>
                    <a:lstStyle/>
                    <a:p>
                      <a:pPr algn="ctr" rtl="1"/>
                      <a:r>
                        <a:rPr lang="he-IL" dirty="0"/>
                        <a:t>אחוז החסימה</a:t>
                      </a:r>
                    </a:p>
                  </a:txBody>
                  <a:tcPr anchor="ctr"/>
                </a:tc>
                <a:tc>
                  <a:txBody>
                    <a:bodyPr/>
                    <a:lstStyle/>
                    <a:p>
                      <a:pPr algn="ctr" rtl="1"/>
                      <a:r>
                        <a:rPr lang="he-IL" dirty="0"/>
                        <a:t>3.25%</a:t>
                      </a:r>
                    </a:p>
                  </a:txBody>
                  <a:tcPr anchor="ctr"/>
                </a:tc>
                <a:tc>
                  <a:txBody>
                    <a:bodyPr/>
                    <a:lstStyle/>
                    <a:p>
                      <a:pPr algn="ctr" rtl="1"/>
                      <a:r>
                        <a:rPr lang="he-IL" dirty="0"/>
                        <a:t>3.25%</a:t>
                      </a:r>
                    </a:p>
                  </a:txBody>
                  <a:tcPr anchor="ctr"/>
                </a:tc>
                <a:extLst>
                  <a:ext uri="{0D108BD9-81ED-4DB2-BD59-A6C34878D82A}">
                    <a16:rowId xmlns:a16="http://schemas.microsoft.com/office/drawing/2014/main" val="3759661001"/>
                  </a:ext>
                </a:extLst>
              </a:tr>
              <a:tr h="344826">
                <a:tc>
                  <a:txBody>
                    <a:bodyPr/>
                    <a:lstStyle/>
                    <a:p>
                      <a:pPr algn="ctr" rtl="1"/>
                      <a:r>
                        <a:rPr lang="he-IL" dirty="0"/>
                        <a:t>עבודה</a:t>
                      </a:r>
                    </a:p>
                  </a:txBody>
                  <a:tcPr anchor="ctr"/>
                </a:tc>
                <a:tc>
                  <a:txBody>
                    <a:bodyPr/>
                    <a:lstStyle/>
                    <a:p>
                      <a:pPr algn="ctr" rtl="1"/>
                      <a:r>
                        <a:rPr lang="he-IL" dirty="0"/>
                        <a:t>190,870 (4.43% - 6 מנדטים)</a:t>
                      </a:r>
                    </a:p>
                  </a:txBody>
                  <a:tcPr anchor="ctr"/>
                </a:tc>
                <a:tc rowSpan="2">
                  <a:txBody>
                    <a:bodyPr/>
                    <a:lstStyle/>
                    <a:p>
                      <a:pPr algn="ctr" rtl="1"/>
                      <a:r>
                        <a:rPr lang="he-IL" dirty="0"/>
                        <a:t>212,782 (4.8% - 6 מנדטים)</a:t>
                      </a:r>
                    </a:p>
                  </a:txBody>
                  <a:tcPr anchor="ctr"/>
                </a:tc>
                <a:extLst>
                  <a:ext uri="{0D108BD9-81ED-4DB2-BD59-A6C34878D82A}">
                    <a16:rowId xmlns:a16="http://schemas.microsoft.com/office/drawing/2014/main" val="2826949669"/>
                  </a:ext>
                </a:extLst>
              </a:tr>
              <a:tr h="344826">
                <a:tc>
                  <a:txBody>
                    <a:bodyPr/>
                    <a:lstStyle/>
                    <a:p>
                      <a:pPr algn="ctr" rtl="1"/>
                      <a:r>
                        <a:rPr lang="he-IL" dirty="0"/>
                        <a:t>גשר</a:t>
                      </a:r>
                    </a:p>
                  </a:txBody>
                  <a:tcPr anchor="ctr"/>
                </a:tc>
                <a:tc>
                  <a:txBody>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lang="he-IL" dirty="0"/>
                        <a:t>74,701 (1.73% - 0 מנדטים)</a:t>
                      </a:r>
                    </a:p>
                  </a:txBody>
                  <a:tcPr anchor="ctr"/>
                </a:tc>
                <a:tc vMerge="1">
                  <a:txBody>
                    <a:bodyPr/>
                    <a:lstStyle/>
                    <a:p>
                      <a:pPr algn="ctr" rtl="1"/>
                      <a:endParaRPr lang="he-IL" dirty="0"/>
                    </a:p>
                  </a:txBody>
                  <a:tcPr/>
                </a:tc>
                <a:extLst>
                  <a:ext uri="{0D108BD9-81ED-4DB2-BD59-A6C34878D82A}">
                    <a16:rowId xmlns:a16="http://schemas.microsoft.com/office/drawing/2014/main" val="292217662"/>
                  </a:ext>
                </a:extLst>
              </a:tr>
            </a:tbl>
          </a:graphicData>
        </a:graphic>
      </p:graphicFrame>
      <p:pic>
        <p:nvPicPr>
          <p:cNvPr id="13" name="תמונה 12">
            <a:extLst>
              <a:ext uri="{FF2B5EF4-FFF2-40B4-BE49-F238E27FC236}">
                <a16:creationId xmlns:a16="http://schemas.microsoft.com/office/drawing/2014/main" id="{C745DB55-5F5F-4DEB-AE7B-016EFBA9A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1925" y="5830584"/>
            <a:ext cx="2870075" cy="1083163"/>
          </a:xfrm>
          <a:prstGeom prst="rect">
            <a:avLst/>
          </a:prstGeom>
        </p:spPr>
      </p:pic>
      <p:sp>
        <p:nvSpPr>
          <p:cNvPr id="14" name="Content Placeholder 2">
            <a:extLst>
              <a:ext uri="{FF2B5EF4-FFF2-40B4-BE49-F238E27FC236}">
                <a16:creationId xmlns:a16="http://schemas.microsoft.com/office/drawing/2014/main" id="{2360C821-0E9F-4635-9CEB-520C8FC838E3}"/>
              </a:ext>
            </a:extLst>
          </p:cNvPr>
          <p:cNvSpPr txBox="1">
            <a:spLocks/>
          </p:cNvSpPr>
          <p:nvPr/>
        </p:nvSpPr>
        <p:spPr>
          <a:xfrm>
            <a:off x="0" y="1649188"/>
            <a:ext cx="11897472" cy="2022375"/>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בדצמבר 2018 פוזרה הכנסת ה-20 וב-9 באפריל התקיימו הבחירות לכנסת ה-21. </a:t>
            </a:r>
          </a:p>
          <a:p>
            <a:pPr algn="just" rtl="1"/>
            <a:r>
              <a:rPr lang="he-IL" sz="1800" dirty="0"/>
              <a:t>לאחר שלא הצליחו להקים ממשלה פוזרה הכנסת ה-21 ב-30 במאי. ב-17 ספטמבר התקיימו הבחירות לכנסת ה-22.</a:t>
            </a:r>
          </a:p>
          <a:p>
            <a:pPr algn="just" rtl="1"/>
            <a:r>
              <a:rPr lang="he-IL" sz="1800" dirty="0"/>
              <a:t>השתמשנו בקבצים: דירוג חברתי כלכלי לפי אשכולות,</a:t>
            </a:r>
          </a:p>
          <a:p>
            <a:pPr algn="just" rtl="1"/>
            <a:r>
              <a:rPr lang="he-IL" sz="1800" dirty="0"/>
              <a:t>קבצי עבודה : דירוג חברתי – כלכלי לפי אשכולות (יישובים),קלפיות אפריל, קלפיות ספטמבר, ערים ספטמבר.</a:t>
            </a:r>
            <a:endParaRPr lang="he-IL" sz="1800" dirty="0">
              <a:highlight>
                <a:srgbClr val="FFFF00"/>
              </a:highlight>
            </a:endParaRPr>
          </a:p>
          <a:p>
            <a:pPr algn="just" rtl="1"/>
            <a:r>
              <a:rPr lang="he-IL" sz="1800" dirty="0"/>
              <a:t>רשימת היישובים במחוז מרכז ומחוז תל אביב </a:t>
            </a:r>
            <a:r>
              <a:rPr lang="he-IL" sz="1800"/>
              <a:t>- יפו </a:t>
            </a:r>
            <a:r>
              <a:rPr lang="he-IL" sz="1800" dirty="0"/>
              <a:t>(נלקח מוויקפדיה).</a:t>
            </a:r>
          </a:p>
          <a:p>
            <a:pPr algn="just" rtl="1"/>
            <a:endParaRPr lang="he-IL" sz="1800" dirty="0"/>
          </a:p>
        </p:txBody>
      </p:sp>
      <p:pic>
        <p:nvPicPr>
          <p:cNvPr id="2050" name="Picture 2" descr="תוצאת תמונה עבור מפלגת העבודה גשר">
            <a:extLst>
              <a:ext uri="{FF2B5EF4-FFF2-40B4-BE49-F238E27FC236}">
                <a16:creationId xmlns:a16="http://schemas.microsoft.com/office/drawing/2014/main" id="{DAECF737-95E2-4064-9958-C83B38057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841" y="187238"/>
            <a:ext cx="4649789" cy="6354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תוצאת תמונה עבור מפלגת העבודה גשר">
            <a:extLst>
              <a:ext uri="{FF2B5EF4-FFF2-40B4-BE49-F238E27FC236}">
                <a16:creationId xmlns:a16="http://schemas.microsoft.com/office/drawing/2014/main" id="{06E71D70-07C3-40B6-A734-5FA5D32DB4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1722" y="187238"/>
            <a:ext cx="2945750" cy="5270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תוצאת תמונה עבור מפלגת העבודה גשר">
            <a:extLst>
              <a:ext uri="{FF2B5EF4-FFF2-40B4-BE49-F238E27FC236}">
                <a16:creationId xmlns:a16="http://schemas.microsoft.com/office/drawing/2014/main" id="{BC37C035-E159-48B7-8594-14A7F1B78F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47" y="47528"/>
            <a:ext cx="2231570" cy="97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26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EE1A-80E3-4CEA-9DE3-F5354C2C2673}"/>
              </a:ext>
            </a:extLst>
          </p:cNvPr>
          <p:cNvSpPr>
            <a:spLocks noGrp="1"/>
          </p:cNvSpPr>
          <p:nvPr>
            <p:ph type="title"/>
          </p:nvPr>
        </p:nvSpPr>
        <p:spPr>
          <a:xfrm>
            <a:off x="1086641" y="260055"/>
            <a:ext cx="10018713" cy="546652"/>
          </a:xfrm>
        </p:spPr>
        <p:txBody>
          <a:bodyPr>
            <a:normAutofit fontScale="90000"/>
          </a:bodyPr>
          <a:lstStyle/>
          <a:p>
            <a:r>
              <a:rPr lang="he-IL" dirty="0"/>
              <a:t>הסבר על העבודה – גשר</a:t>
            </a:r>
            <a:endParaRPr lang="en-US" dirty="0"/>
          </a:p>
        </p:txBody>
      </p:sp>
      <p:sp>
        <p:nvSpPr>
          <p:cNvPr id="4" name="Content Placeholder 2">
            <a:extLst>
              <a:ext uri="{FF2B5EF4-FFF2-40B4-BE49-F238E27FC236}">
                <a16:creationId xmlns:a16="http://schemas.microsoft.com/office/drawing/2014/main" id="{E0381074-455B-42FE-A288-9231D79945E5}"/>
              </a:ext>
            </a:extLst>
          </p:cNvPr>
          <p:cNvSpPr txBox="1">
            <a:spLocks/>
          </p:cNvSpPr>
          <p:nvPr/>
        </p:nvSpPr>
        <p:spPr>
          <a:xfrm>
            <a:off x="147261" y="1320415"/>
            <a:ext cx="11897472" cy="2337185"/>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הבחירות לראשות העבודה התקיימו ב-2 ביולי 2019 ובהם נבחר עמיר פרץ ליו"ר מפלגת העבודה.</a:t>
            </a:r>
          </a:p>
          <a:p>
            <a:pPr algn="just" rtl="1"/>
            <a:r>
              <a:rPr lang="he-IL" sz="1800" dirty="0"/>
              <a:t>לאחר שהתמודדו שתי המפלגות בנפרד בבחירות לכנסת באפריל ,ב-18 ביולי 2019 הודיעו עמיר פרץ, יושב ראש העבודה, ואורלי-לוי אבקסיס, יושבת ראש גשר, על ריצה משותפת בבחירות.</a:t>
            </a:r>
          </a:p>
          <a:p>
            <a:pPr algn="just" rtl="1"/>
            <a:r>
              <a:rPr lang="he-IL" sz="1800" dirty="0"/>
              <a:t>פרשה חברת הכנסת סתיו שפיר מהמפלגה ועברה למפלגת המחנה הדמוקרטי.</a:t>
            </a:r>
          </a:p>
          <a:p>
            <a:pPr algn="just" rtl="1"/>
            <a:r>
              <a:rPr lang="he-IL" sz="1800" dirty="0"/>
              <a:t>כאשר נבחן את נתוני בחירות אפריל אנו נתייחס לשתי המפלגות כמפלגה משותפת.</a:t>
            </a:r>
          </a:p>
          <a:p>
            <a:pPr algn="just" rtl="1"/>
            <a:endParaRPr lang="he-IL" sz="1800" dirty="0"/>
          </a:p>
          <a:p>
            <a:pPr algn="just" rtl="1"/>
            <a:endParaRPr lang="he-IL" sz="1800" dirty="0"/>
          </a:p>
          <a:p>
            <a:pPr algn="just" rtl="1"/>
            <a:endParaRPr lang="he-IL" sz="1800" dirty="0"/>
          </a:p>
        </p:txBody>
      </p:sp>
      <p:pic>
        <p:nvPicPr>
          <p:cNvPr id="1026" name="Picture 2" descr="תוצאת תמונה עבור אבי גבאי">
            <a:extLst>
              <a:ext uri="{FF2B5EF4-FFF2-40B4-BE49-F238E27FC236}">
                <a16:creationId xmlns:a16="http://schemas.microsoft.com/office/drawing/2014/main" id="{082547D7-3E2D-4E99-839E-C22CD28BD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35624"/>
            <a:ext cx="1781605" cy="2022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תוצאת תמונה עבור אורלי לוי אבקסיס">
            <a:extLst>
              <a:ext uri="{FF2B5EF4-FFF2-40B4-BE49-F238E27FC236}">
                <a16:creationId xmlns:a16="http://schemas.microsoft.com/office/drawing/2014/main" id="{880990DF-DB15-4443-BC13-EB1B3CD2A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4929" y="4835624"/>
            <a:ext cx="4197072" cy="2022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תוצאת תמונה עבור דוד בן גוריון">
            <a:extLst>
              <a:ext uri="{FF2B5EF4-FFF2-40B4-BE49-F238E27FC236}">
                <a16:creationId xmlns:a16="http://schemas.microsoft.com/office/drawing/2014/main" id="{0339E86B-FDCF-4A02-935D-D35D94CC3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682" y="4835624"/>
            <a:ext cx="3237108" cy="20223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תוצאת תמונה עבור עמיר פרץ גילח את השפם">
            <a:extLst>
              <a:ext uri="{FF2B5EF4-FFF2-40B4-BE49-F238E27FC236}">
                <a16:creationId xmlns:a16="http://schemas.microsoft.com/office/drawing/2014/main" id="{DF4CCDA5-8598-49EE-80D3-C4994E96E3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790" y="4835626"/>
            <a:ext cx="2981139" cy="202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156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872894-7106-4C98-8EE4-774C69670DF7}"/>
              </a:ext>
            </a:extLst>
          </p:cNvPr>
          <p:cNvSpPr>
            <a:spLocks noGrp="1"/>
          </p:cNvSpPr>
          <p:nvPr>
            <p:ph type="title"/>
          </p:nvPr>
        </p:nvSpPr>
        <p:spPr>
          <a:xfrm>
            <a:off x="1086642" y="-44434"/>
            <a:ext cx="10018713" cy="546652"/>
          </a:xfrm>
        </p:spPr>
        <p:txBody>
          <a:bodyPr>
            <a:normAutofit fontScale="90000"/>
          </a:bodyPr>
          <a:lstStyle/>
          <a:p>
            <a:r>
              <a:rPr lang="he-IL" dirty="0"/>
              <a:t>תיקון ל-100% הצבעה (סעיף ג')</a:t>
            </a:r>
            <a:r>
              <a:rPr lang="en-US" dirty="0"/>
              <a:t> </a:t>
            </a:r>
          </a:p>
        </p:txBody>
      </p:sp>
      <p:pic>
        <p:nvPicPr>
          <p:cNvPr id="6" name="Picture 3" descr="A screenshot of a cell phone&#10;&#10;Description automatically generated">
            <a:extLst>
              <a:ext uri="{FF2B5EF4-FFF2-40B4-BE49-F238E27FC236}">
                <a16:creationId xmlns:a16="http://schemas.microsoft.com/office/drawing/2014/main" id="{E699AD7C-5833-442A-856D-E2023FE93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452" y="639627"/>
            <a:ext cx="5868556" cy="4517163"/>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3C6D869D-4E57-428D-988E-C29ED8633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39" y="639627"/>
            <a:ext cx="5868557" cy="4517163"/>
          </a:xfrm>
          <a:prstGeom prst="rect">
            <a:avLst/>
          </a:prstGeom>
        </p:spPr>
      </p:pic>
      <p:pic>
        <p:nvPicPr>
          <p:cNvPr id="8" name="Picture 3" descr="A screenshot of a cell phone&#10;&#10;Description automatically generated">
            <a:extLst>
              <a:ext uri="{FF2B5EF4-FFF2-40B4-BE49-F238E27FC236}">
                <a16:creationId xmlns:a16="http://schemas.microsoft.com/office/drawing/2014/main" id="{8400920C-6279-4E69-9986-94B6BD9A1D21}"/>
              </a:ext>
            </a:extLst>
          </p:cNvPr>
          <p:cNvPicPr>
            <a:picLocks noChangeAspect="1"/>
          </p:cNvPicPr>
          <p:nvPr/>
        </p:nvPicPr>
        <p:blipFill rotWithShape="1">
          <a:blip r:embed="rId2">
            <a:extLst>
              <a:ext uri="{28A0092B-C50C-407E-A947-70E740481C1C}">
                <a14:useLocalDpi xmlns:a14="http://schemas.microsoft.com/office/drawing/2010/main" val="0"/>
              </a:ext>
            </a:extLst>
          </a:blip>
          <a:srcRect l="70742" t="52859" r="21280" b="34870"/>
          <a:stretch/>
        </p:blipFill>
        <p:spPr>
          <a:xfrm>
            <a:off x="9939540" y="1358643"/>
            <a:ext cx="823792" cy="862726"/>
          </a:xfrm>
          <a:prstGeom prst="rect">
            <a:avLst/>
          </a:prstGeom>
          <a:ln>
            <a:solidFill>
              <a:schemeClr val="tx1"/>
            </a:solidFill>
          </a:ln>
        </p:spPr>
      </p:pic>
      <p:cxnSp>
        <p:nvCxnSpPr>
          <p:cNvPr id="3" name="מחבר חץ ישר 2">
            <a:extLst>
              <a:ext uri="{FF2B5EF4-FFF2-40B4-BE49-F238E27FC236}">
                <a16:creationId xmlns:a16="http://schemas.microsoft.com/office/drawing/2014/main" id="{93F899FE-93F8-4050-BF01-B1A86883CB3E}"/>
              </a:ext>
            </a:extLst>
          </p:cNvPr>
          <p:cNvCxnSpPr>
            <a:cxnSpLocks/>
          </p:cNvCxnSpPr>
          <p:nvPr/>
        </p:nvCxnSpPr>
        <p:spPr>
          <a:xfrm flipH="1" flipV="1">
            <a:off x="10432699" y="2290073"/>
            <a:ext cx="92469" cy="584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7" descr="A screenshot of a cell phone&#10;&#10;Description automatically generated">
            <a:extLst>
              <a:ext uri="{FF2B5EF4-FFF2-40B4-BE49-F238E27FC236}">
                <a16:creationId xmlns:a16="http://schemas.microsoft.com/office/drawing/2014/main" id="{9E462174-4B71-48D6-B767-FA2ED8CC749A}"/>
              </a:ext>
            </a:extLst>
          </p:cNvPr>
          <p:cNvPicPr>
            <a:picLocks noChangeAspect="1"/>
          </p:cNvPicPr>
          <p:nvPr/>
        </p:nvPicPr>
        <p:blipFill rotWithShape="1">
          <a:blip r:embed="rId3">
            <a:extLst>
              <a:ext uri="{28A0092B-C50C-407E-A947-70E740481C1C}">
                <a14:useLocalDpi xmlns:a14="http://schemas.microsoft.com/office/drawing/2010/main" val="0"/>
              </a:ext>
            </a:extLst>
          </a:blip>
          <a:srcRect l="70421" t="52696" r="21574" b="36060"/>
          <a:stretch/>
        </p:blipFill>
        <p:spPr>
          <a:xfrm>
            <a:off x="3844591" y="1358643"/>
            <a:ext cx="855224" cy="862726"/>
          </a:xfrm>
          <a:prstGeom prst="rect">
            <a:avLst/>
          </a:prstGeom>
          <a:ln>
            <a:solidFill>
              <a:schemeClr val="tx1"/>
            </a:solidFill>
          </a:ln>
        </p:spPr>
      </p:pic>
      <p:cxnSp>
        <p:nvCxnSpPr>
          <p:cNvPr id="13" name="מחבר חץ ישר 12">
            <a:extLst>
              <a:ext uri="{FF2B5EF4-FFF2-40B4-BE49-F238E27FC236}">
                <a16:creationId xmlns:a16="http://schemas.microsoft.com/office/drawing/2014/main" id="{942916FF-9CB4-401C-96E6-BB90AC4790A7}"/>
              </a:ext>
            </a:extLst>
          </p:cNvPr>
          <p:cNvCxnSpPr>
            <a:cxnSpLocks/>
          </p:cNvCxnSpPr>
          <p:nvPr/>
        </p:nvCxnSpPr>
        <p:spPr>
          <a:xfrm flipH="1" flipV="1">
            <a:off x="4375686" y="2290073"/>
            <a:ext cx="92469" cy="584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Content Placeholder 2">
            <a:extLst>
              <a:ext uri="{FF2B5EF4-FFF2-40B4-BE49-F238E27FC236}">
                <a16:creationId xmlns:a16="http://schemas.microsoft.com/office/drawing/2014/main" id="{0FCF8094-46D7-4D1B-B94E-A31624CED45B}"/>
              </a:ext>
            </a:extLst>
          </p:cNvPr>
          <p:cNvSpPr txBox="1">
            <a:spLocks/>
          </p:cNvSpPr>
          <p:nvPr/>
        </p:nvSpPr>
        <p:spPr>
          <a:xfrm>
            <a:off x="210728" y="5648780"/>
            <a:ext cx="11897472" cy="1081629"/>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אחוז ההצבעה בפועל למפלגת העבודה – גשר גבוה במידה מועטה ביחס לתיקון ההצבעה אילו כל בעלי זכות הבחירה היו ניגשים להצביע.</a:t>
            </a:r>
          </a:p>
          <a:p>
            <a:pPr algn="just" rtl="1"/>
            <a:r>
              <a:rPr lang="he-IL" sz="1800" dirty="0"/>
              <a:t>אחוז ההצבעה למפלגה מבין מבציעה הפוטנציאליים דומה לאחוז ההצבעה הארצית בפועל.</a:t>
            </a:r>
          </a:p>
          <a:p>
            <a:pPr algn="just" rtl="1"/>
            <a:endParaRPr lang="he-IL" sz="1800" dirty="0"/>
          </a:p>
          <a:p>
            <a:pPr algn="just" rtl="1"/>
            <a:endParaRPr lang="he-IL" sz="1800" dirty="0"/>
          </a:p>
        </p:txBody>
      </p:sp>
    </p:spTree>
    <p:extLst>
      <p:ext uri="{BB962C8B-B14F-4D97-AF65-F5344CB8AC3E}">
        <p14:creationId xmlns:p14="http://schemas.microsoft.com/office/powerpoint/2010/main" val="298060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838-ECD7-435E-8DAD-546E84FAD03A}"/>
              </a:ext>
            </a:extLst>
          </p:cNvPr>
          <p:cNvSpPr>
            <a:spLocks noGrp="1"/>
          </p:cNvSpPr>
          <p:nvPr>
            <p:ph type="title"/>
          </p:nvPr>
        </p:nvSpPr>
        <p:spPr>
          <a:xfrm>
            <a:off x="1240749" y="-61643"/>
            <a:ext cx="10018713" cy="777765"/>
          </a:xfrm>
        </p:spPr>
        <p:txBody>
          <a:bodyPr/>
          <a:lstStyle/>
          <a:p>
            <a:r>
              <a:rPr lang="he-IL" dirty="0"/>
              <a:t>סעיף ד</a:t>
            </a:r>
            <a:endParaRPr lang="en-US" dirty="0"/>
          </a:p>
        </p:txBody>
      </p:sp>
      <p:sp>
        <p:nvSpPr>
          <p:cNvPr id="5" name="Content Placeholder 2">
            <a:extLst>
              <a:ext uri="{FF2B5EF4-FFF2-40B4-BE49-F238E27FC236}">
                <a16:creationId xmlns:a16="http://schemas.microsoft.com/office/drawing/2014/main" id="{B5DC2A9B-F126-4FB4-BF69-D09764909A28}"/>
              </a:ext>
            </a:extLst>
          </p:cNvPr>
          <p:cNvSpPr txBox="1">
            <a:spLocks/>
          </p:cNvSpPr>
          <p:nvPr/>
        </p:nvSpPr>
        <p:spPr>
          <a:xfrm>
            <a:off x="134462" y="5081180"/>
            <a:ext cx="11975346" cy="1736294"/>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בגרף השמאלי (בפינה) 3 יישובים מתוך 10 היישובים עם אחוז ההצבעה הגובה ביותר למפלגת העבודה – גשר הם מעוטף עזה.</a:t>
            </a:r>
          </a:p>
          <a:p>
            <a:pPr algn="just" rtl="1"/>
            <a:r>
              <a:rPr lang="he-IL" sz="1800" dirty="0"/>
              <a:t>בגרף השמאלי (התחתון) מתוך כלל הערים שבהם מפלגת העבודה זכתה למספר הרב ביותר של קולותיה תל אביב- יפו היא העיר בעלת מרבית הקולות (19,208). הפער בין תל אביב לירושלים ניתן להסבר ע"י הגרף האמצעי שבו מפלגת העבודה – גשר חזקה בישובים בעלי מעמד סוציו אקונומי גבוה.</a:t>
            </a:r>
          </a:p>
          <a:p>
            <a:pPr algn="just" rtl="1"/>
            <a:r>
              <a:rPr lang="he-IL" sz="1800" dirty="0"/>
              <a:t>בגרפים בצד ימין (פילוח לפי קלפיות) 8 מתוך 10 הקלפיות בעלות אחוז ההצבעה הגבוהה ביותר הינן מהיישוב בית ג'ן.</a:t>
            </a:r>
            <a:endParaRPr lang="en-US" sz="1800" dirty="0"/>
          </a:p>
        </p:txBody>
      </p:sp>
      <p:pic>
        <p:nvPicPr>
          <p:cNvPr id="7" name="תמונה 6">
            <a:extLst>
              <a:ext uri="{FF2B5EF4-FFF2-40B4-BE49-F238E27FC236}">
                <a16:creationId xmlns:a16="http://schemas.microsoft.com/office/drawing/2014/main" id="{620C1499-E718-4266-8710-D4512C4AD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 y="0"/>
            <a:ext cx="3445732" cy="2584299"/>
          </a:xfrm>
          <a:prstGeom prst="rect">
            <a:avLst/>
          </a:prstGeom>
        </p:spPr>
      </p:pic>
      <p:pic>
        <p:nvPicPr>
          <p:cNvPr id="8" name="תמונה 7">
            <a:extLst>
              <a:ext uri="{FF2B5EF4-FFF2-40B4-BE49-F238E27FC236}">
                <a16:creationId xmlns:a16="http://schemas.microsoft.com/office/drawing/2014/main" id="{3D2B433C-EA9D-43AA-88FC-D9B817272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3726" y="2465787"/>
            <a:ext cx="3058274" cy="2602022"/>
          </a:xfrm>
          <a:prstGeom prst="rect">
            <a:avLst/>
          </a:prstGeom>
        </p:spPr>
      </p:pic>
      <p:pic>
        <p:nvPicPr>
          <p:cNvPr id="9" name="תמונה 8">
            <a:extLst>
              <a:ext uri="{FF2B5EF4-FFF2-40B4-BE49-F238E27FC236}">
                <a16:creationId xmlns:a16="http://schemas.microsoft.com/office/drawing/2014/main" id="{09DA164A-CB59-48CF-BE92-272CEF2180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6054" y="-7988"/>
            <a:ext cx="3105946" cy="2473775"/>
          </a:xfrm>
          <a:prstGeom prst="rect">
            <a:avLst/>
          </a:prstGeom>
        </p:spPr>
      </p:pic>
      <p:pic>
        <p:nvPicPr>
          <p:cNvPr id="10" name="תמונה 9">
            <a:extLst>
              <a:ext uri="{FF2B5EF4-FFF2-40B4-BE49-F238E27FC236}">
                <a16:creationId xmlns:a16="http://schemas.microsoft.com/office/drawing/2014/main" id="{3052CB08-18ED-41E2-9E28-0BF9C5A3E9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565611"/>
            <a:ext cx="3445732" cy="2473775"/>
          </a:xfrm>
          <a:prstGeom prst="rect">
            <a:avLst/>
          </a:prstGeom>
        </p:spPr>
      </p:pic>
      <p:pic>
        <p:nvPicPr>
          <p:cNvPr id="11" name="תמונה 10" descr="תמונה שמכילה צילום מסך&#10;&#10;התיאור נוצר באופן אוטומטי">
            <a:extLst>
              <a:ext uri="{FF2B5EF4-FFF2-40B4-BE49-F238E27FC236}">
                <a16:creationId xmlns:a16="http://schemas.microsoft.com/office/drawing/2014/main" id="{60F9F6A7-2B40-4306-ADF3-8394C0F724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2698" y="1086689"/>
            <a:ext cx="4962155" cy="3721616"/>
          </a:xfrm>
          <a:prstGeom prst="rect">
            <a:avLst/>
          </a:prstGeom>
        </p:spPr>
      </p:pic>
    </p:spTree>
    <p:extLst>
      <p:ext uri="{BB962C8B-B14F-4D97-AF65-F5344CB8AC3E}">
        <p14:creationId xmlns:p14="http://schemas.microsoft.com/office/powerpoint/2010/main" val="253710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52FD2E-BC09-4970-B927-3E335DE56755}"/>
              </a:ext>
            </a:extLst>
          </p:cNvPr>
          <p:cNvSpPr>
            <a:spLocks noGrp="1"/>
          </p:cNvSpPr>
          <p:nvPr>
            <p:ph type="title"/>
          </p:nvPr>
        </p:nvSpPr>
        <p:spPr>
          <a:xfrm>
            <a:off x="1240749" y="-61643"/>
            <a:ext cx="10018713" cy="777765"/>
          </a:xfrm>
        </p:spPr>
        <p:txBody>
          <a:bodyPr/>
          <a:lstStyle/>
          <a:p>
            <a:r>
              <a:rPr lang="he-IL" dirty="0"/>
              <a:t>סעיף ד</a:t>
            </a:r>
            <a:endParaRPr lang="en-US" dirty="0"/>
          </a:p>
        </p:txBody>
      </p:sp>
      <p:pic>
        <p:nvPicPr>
          <p:cNvPr id="6" name="תמונה 5" descr="תמונה שמכילה מכשירי כתיבה&#10;&#10;התיאור נוצר באופן אוטומטי">
            <a:extLst>
              <a:ext uri="{FF2B5EF4-FFF2-40B4-BE49-F238E27FC236}">
                <a16:creationId xmlns:a16="http://schemas.microsoft.com/office/drawing/2014/main" id="{EB769D36-4BE4-4562-84F8-B8C759490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237" y="615612"/>
            <a:ext cx="5150777" cy="3863083"/>
          </a:xfrm>
          <a:prstGeom prst="rect">
            <a:avLst/>
          </a:prstGeom>
        </p:spPr>
      </p:pic>
      <p:pic>
        <p:nvPicPr>
          <p:cNvPr id="8" name="תמונה 7" descr="תמונה שמכילה מכשירי כתיבה&#10;&#10;התיאור נוצר באופן אוטומטי">
            <a:extLst>
              <a:ext uri="{FF2B5EF4-FFF2-40B4-BE49-F238E27FC236}">
                <a16:creationId xmlns:a16="http://schemas.microsoft.com/office/drawing/2014/main" id="{B830B097-D735-459E-A611-FDBD29A0C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29" y="615612"/>
            <a:ext cx="5150776" cy="3863083"/>
          </a:xfrm>
          <a:prstGeom prst="rect">
            <a:avLst/>
          </a:prstGeom>
        </p:spPr>
      </p:pic>
      <p:pic>
        <p:nvPicPr>
          <p:cNvPr id="9" name="תמונה 8" descr="תמונה שמכילה מכשירי כתיבה&#10;&#10;התיאור נוצר באופן אוטומטי">
            <a:extLst>
              <a:ext uri="{FF2B5EF4-FFF2-40B4-BE49-F238E27FC236}">
                <a16:creationId xmlns:a16="http://schemas.microsoft.com/office/drawing/2014/main" id="{35DBC67F-8E0F-43E7-8A68-81331DE6D6EC}"/>
              </a:ext>
            </a:extLst>
          </p:cNvPr>
          <p:cNvPicPr>
            <a:picLocks noChangeAspect="1"/>
          </p:cNvPicPr>
          <p:nvPr/>
        </p:nvPicPr>
        <p:blipFill rotWithShape="1">
          <a:blip r:embed="rId3">
            <a:extLst>
              <a:ext uri="{28A0092B-C50C-407E-A947-70E740481C1C}">
                <a14:useLocalDpi xmlns:a14="http://schemas.microsoft.com/office/drawing/2010/main" val="0"/>
              </a:ext>
            </a:extLst>
          </a:blip>
          <a:srcRect l="70914" t="52172" r="22008" b="34530"/>
          <a:stretch/>
        </p:blipFill>
        <p:spPr>
          <a:xfrm>
            <a:off x="3862595" y="1437544"/>
            <a:ext cx="904129" cy="821934"/>
          </a:xfrm>
          <a:prstGeom prst="rect">
            <a:avLst/>
          </a:prstGeom>
        </p:spPr>
        <p:style>
          <a:lnRef idx="2">
            <a:schemeClr val="dk1"/>
          </a:lnRef>
          <a:fillRef idx="1">
            <a:schemeClr val="lt1"/>
          </a:fillRef>
          <a:effectRef idx="0">
            <a:schemeClr val="dk1"/>
          </a:effectRef>
          <a:fontRef idx="minor">
            <a:schemeClr val="dk1"/>
          </a:fontRef>
        </p:style>
      </p:pic>
      <p:cxnSp>
        <p:nvCxnSpPr>
          <p:cNvPr id="11" name="מחבר חץ ישר 10">
            <a:extLst>
              <a:ext uri="{FF2B5EF4-FFF2-40B4-BE49-F238E27FC236}">
                <a16:creationId xmlns:a16="http://schemas.microsoft.com/office/drawing/2014/main" id="{3F25E906-29BC-464B-84AD-3E632EA7E337}"/>
              </a:ext>
            </a:extLst>
          </p:cNvPr>
          <p:cNvCxnSpPr>
            <a:cxnSpLocks/>
          </p:cNvCxnSpPr>
          <p:nvPr/>
        </p:nvCxnSpPr>
        <p:spPr>
          <a:xfrm flipV="1">
            <a:off x="4232467" y="2280026"/>
            <a:ext cx="0" cy="3493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תמונה 12" descr="תמונה שמכילה מכשירי כתיבה&#10;&#10;התיאור נוצר באופן אוטומטי">
            <a:extLst>
              <a:ext uri="{FF2B5EF4-FFF2-40B4-BE49-F238E27FC236}">
                <a16:creationId xmlns:a16="http://schemas.microsoft.com/office/drawing/2014/main" id="{54EECA83-C369-46CB-8005-233DFCBE8625}"/>
              </a:ext>
            </a:extLst>
          </p:cNvPr>
          <p:cNvPicPr>
            <a:picLocks noChangeAspect="1"/>
          </p:cNvPicPr>
          <p:nvPr/>
        </p:nvPicPr>
        <p:blipFill rotWithShape="1">
          <a:blip r:embed="rId2">
            <a:extLst>
              <a:ext uri="{28A0092B-C50C-407E-A947-70E740481C1C}">
                <a14:useLocalDpi xmlns:a14="http://schemas.microsoft.com/office/drawing/2010/main" val="0"/>
              </a:ext>
            </a:extLst>
          </a:blip>
          <a:srcRect l="69681" t="53191" r="21077" b="34575"/>
          <a:stretch/>
        </p:blipFill>
        <p:spPr>
          <a:xfrm>
            <a:off x="9984370" y="1414433"/>
            <a:ext cx="1016751" cy="1009436"/>
          </a:xfrm>
          <a:prstGeom prst="rect">
            <a:avLst/>
          </a:prstGeom>
        </p:spPr>
        <p:style>
          <a:lnRef idx="2">
            <a:schemeClr val="dk1"/>
          </a:lnRef>
          <a:fillRef idx="1">
            <a:schemeClr val="lt1"/>
          </a:fillRef>
          <a:effectRef idx="0">
            <a:schemeClr val="dk1"/>
          </a:effectRef>
          <a:fontRef idx="minor">
            <a:schemeClr val="dk1"/>
          </a:fontRef>
        </p:style>
      </p:pic>
      <p:cxnSp>
        <p:nvCxnSpPr>
          <p:cNvPr id="15" name="מחבר חץ ישר 14">
            <a:extLst>
              <a:ext uri="{FF2B5EF4-FFF2-40B4-BE49-F238E27FC236}">
                <a16:creationId xmlns:a16="http://schemas.microsoft.com/office/drawing/2014/main" id="{DDFB3F02-5EC4-4756-9FA4-7B4808DA6020}"/>
              </a:ext>
            </a:extLst>
          </p:cNvPr>
          <p:cNvCxnSpPr>
            <a:cxnSpLocks/>
          </p:cNvCxnSpPr>
          <p:nvPr/>
        </p:nvCxnSpPr>
        <p:spPr>
          <a:xfrm flipV="1">
            <a:off x="10482471" y="2464964"/>
            <a:ext cx="0" cy="2876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Content Placeholder 2">
            <a:extLst>
              <a:ext uri="{FF2B5EF4-FFF2-40B4-BE49-F238E27FC236}">
                <a16:creationId xmlns:a16="http://schemas.microsoft.com/office/drawing/2014/main" id="{A7D459FF-9146-4528-A566-7E5E3B8824F3}"/>
              </a:ext>
            </a:extLst>
          </p:cNvPr>
          <p:cNvSpPr txBox="1">
            <a:spLocks/>
          </p:cNvSpPr>
          <p:nvPr/>
        </p:nvSpPr>
        <p:spPr>
          <a:xfrm>
            <a:off x="210728" y="4952144"/>
            <a:ext cx="11897472" cy="1778266"/>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ערים גדולות – אוכלוסייה של 10,000 אנשים ומעלה.</a:t>
            </a:r>
          </a:p>
          <a:p>
            <a:pPr algn="just" rtl="1"/>
            <a:r>
              <a:rPr lang="he-IL" sz="1800" dirty="0"/>
              <a:t>בגרף מצד ימין השוונו בין יישובים באזור המרכז אל מול ההצבעה הכלל ארצית.</a:t>
            </a:r>
          </a:p>
          <a:p>
            <a:pPr algn="just" rtl="1"/>
            <a:r>
              <a:rPr lang="he-IL" sz="1800" dirty="0"/>
              <a:t>בגרף מצד שמאל השוונו בין הצבעה כלל ארצית אל מול הערים הגדולות.</a:t>
            </a:r>
          </a:p>
          <a:p>
            <a:pPr algn="just" rtl="1"/>
            <a:r>
              <a:rPr lang="he-IL" sz="1800" b="1" u="sng" dirty="0"/>
              <a:t>מסקנה</a:t>
            </a:r>
            <a:r>
              <a:rPr lang="he-IL" sz="1800" dirty="0"/>
              <a:t>: מפלגת העבודה – גשר מצליחה יותר במרכז הארץ אבל פחות בערים הגדולות אך זה מתעתע בשל כך שהערים הגדולות נמצאות במרכז הארץ.</a:t>
            </a:r>
          </a:p>
          <a:p>
            <a:pPr algn="just" rtl="1"/>
            <a:endParaRPr lang="he-IL" sz="1800" dirty="0"/>
          </a:p>
        </p:txBody>
      </p:sp>
    </p:spTree>
    <p:extLst>
      <p:ext uri="{BB962C8B-B14F-4D97-AF65-F5344CB8AC3E}">
        <p14:creationId xmlns:p14="http://schemas.microsoft.com/office/powerpoint/2010/main" val="341919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3234FD-6349-4929-9301-1801CFE34141}"/>
              </a:ext>
            </a:extLst>
          </p:cNvPr>
          <p:cNvSpPr>
            <a:spLocks noGrp="1"/>
          </p:cNvSpPr>
          <p:nvPr>
            <p:ph type="title"/>
          </p:nvPr>
        </p:nvSpPr>
        <p:spPr>
          <a:xfrm>
            <a:off x="1240749" y="-61643"/>
            <a:ext cx="10018713" cy="777765"/>
          </a:xfrm>
        </p:spPr>
        <p:txBody>
          <a:bodyPr/>
          <a:lstStyle/>
          <a:p>
            <a:r>
              <a:rPr lang="he-IL" dirty="0"/>
              <a:t>סעיף ה'</a:t>
            </a:r>
            <a:endParaRPr lang="en-US" dirty="0"/>
          </a:p>
        </p:txBody>
      </p:sp>
      <p:sp>
        <p:nvSpPr>
          <p:cNvPr id="6" name="Content Placeholder 2">
            <a:extLst>
              <a:ext uri="{FF2B5EF4-FFF2-40B4-BE49-F238E27FC236}">
                <a16:creationId xmlns:a16="http://schemas.microsoft.com/office/drawing/2014/main" id="{17DD3A66-F7A7-4BD8-AF3B-DEAB47A18D85}"/>
              </a:ext>
            </a:extLst>
          </p:cNvPr>
          <p:cNvSpPr txBox="1">
            <a:spLocks/>
          </p:cNvSpPr>
          <p:nvPr/>
        </p:nvSpPr>
        <p:spPr>
          <a:xfrm>
            <a:off x="108327" y="4519706"/>
            <a:ext cx="11975346" cy="2240689"/>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הגרף בצבע צד ימין מציג את שיטת ה-</a:t>
            </a:r>
            <a:r>
              <a:rPr lang="en-US" sz="1800" dirty="0"/>
              <a:t>  PCA</a:t>
            </a:r>
            <a:r>
              <a:rPr lang="he-IL" sz="1800" dirty="0"/>
              <a:t>כאשר גודל כל עיגול מהווה פרופורציה לשכיחות ההצבעה למפלגה באותה קלפי. </a:t>
            </a:r>
          </a:p>
          <a:p>
            <a:pPr algn="just" rtl="1"/>
            <a:r>
              <a:rPr lang="he-IL" sz="1800" dirty="0"/>
              <a:t>הגרף בצד שמאל מציג את שיטת ה-</a:t>
            </a:r>
            <a:r>
              <a:rPr lang="en-US" sz="1800" dirty="0"/>
              <a:t>  PCA</a:t>
            </a:r>
            <a:r>
              <a:rPr lang="he-IL" sz="1800" dirty="0"/>
              <a:t>כאשר גודל כל עיגול מהווה פרופורציה להפרש ההצבעה בין שתי מערכות הבחירות.</a:t>
            </a:r>
          </a:p>
          <a:p>
            <a:pPr algn="just" rtl="1"/>
            <a:r>
              <a:rPr lang="he-IL" sz="1800" dirty="0"/>
              <a:t>בגרף השמאלי ניתן לראות שכל העיגולים בעלי סימן + הם בעלי אחוז העלייה המשמעותית ביותר מספטמבר לאפריל והם מבית ג'ן (עלייה משמעותית בכל הקלפיות ביישוב 12 קלפיות ביישוב מתוך 13 קלפיות בחלק הבולט).</a:t>
            </a:r>
          </a:p>
          <a:p>
            <a:pPr algn="just" rtl="1"/>
            <a:r>
              <a:rPr lang="he-IL" sz="1800" dirty="0"/>
              <a:t>מסקנה: כל הקלפיות בעלי הפרש מקסימלי (שלילי) בין מערכות הבחירות הן מתחת לדירוג 7 כאשר לפי שקף 5 זהו הדירוג שבו המפלגה הכי חזקה (</a:t>
            </a:r>
            <a:r>
              <a:rPr lang="he-IL" sz="1200" dirty="0"/>
              <a:t>רשפים - דירוג 6, כעביה-</a:t>
            </a:r>
            <a:r>
              <a:rPr lang="he-IL" sz="1200" dirty="0" err="1"/>
              <a:t>טבאש</a:t>
            </a:r>
            <a:r>
              <a:rPr lang="he-IL" sz="1200" dirty="0"/>
              <a:t>-</a:t>
            </a:r>
            <a:r>
              <a:rPr lang="he-IL" sz="1200" dirty="0" err="1"/>
              <a:t>חג'אג'רה</a:t>
            </a:r>
            <a:r>
              <a:rPr lang="he-IL" sz="1200" dirty="0"/>
              <a:t> - דירוג 2, דייר אל-אסד - דירוג 3, בית שאן (פעמיים) - דירוג 5, כפר הנשיא - דירוג 6, מרום גולן - דירוג 6, מחניים - דירוג 6</a:t>
            </a:r>
            <a:r>
              <a:rPr lang="he-IL" sz="1400" dirty="0"/>
              <a:t>).</a:t>
            </a:r>
          </a:p>
          <a:p>
            <a:pPr algn="just" rtl="1"/>
            <a:endParaRPr lang="he-IL" sz="1800" dirty="0"/>
          </a:p>
          <a:p>
            <a:pPr algn="just" rtl="1"/>
            <a:endParaRPr lang="en-US" sz="1800" dirty="0"/>
          </a:p>
        </p:txBody>
      </p:sp>
      <p:pic>
        <p:nvPicPr>
          <p:cNvPr id="3" name="תמונה 2" descr="תמונה שמכילה מפה&#10;&#10;התיאור נוצר באופן אוטומטי">
            <a:extLst>
              <a:ext uri="{FF2B5EF4-FFF2-40B4-BE49-F238E27FC236}">
                <a16:creationId xmlns:a16="http://schemas.microsoft.com/office/drawing/2014/main" id="{DD997F06-2E09-4743-BEE5-57C0212DF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749" y="335983"/>
            <a:ext cx="4040168" cy="4040168"/>
          </a:xfrm>
          <a:prstGeom prst="rect">
            <a:avLst/>
          </a:prstGeom>
        </p:spPr>
      </p:pic>
      <p:pic>
        <p:nvPicPr>
          <p:cNvPr id="9" name="תמונה 8" descr="תמונה שמכילה מפה&#10;&#10;התיאור נוצר באופן אוטומטי">
            <a:extLst>
              <a:ext uri="{FF2B5EF4-FFF2-40B4-BE49-F238E27FC236}">
                <a16:creationId xmlns:a16="http://schemas.microsoft.com/office/drawing/2014/main" id="{4F6B8890-081A-4B45-A10A-66BC5CA05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825" y="335983"/>
            <a:ext cx="4040168" cy="4040168"/>
          </a:xfrm>
          <a:prstGeom prst="rect">
            <a:avLst/>
          </a:prstGeom>
        </p:spPr>
      </p:pic>
    </p:spTree>
    <p:extLst>
      <p:ext uri="{BB962C8B-B14F-4D97-AF65-F5344CB8AC3E}">
        <p14:creationId xmlns:p14="http://schemas.microsoft.com/office/powerpoint/2010/main" val="3408143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FD5F63-1DE0-4687-BACE-548249D9BE87}"/>
              </a:ext>
            </a:extLst>
          </p:cNvPr>
          <p:cNvSpPr>
            <a:spLocks noGrp="1"/>
          </p:cNvSpPr>
          <p:nvPr>
            <p:ph type="title"/>
          </p:nvPr>
        </p:nvSpPr>
        <p:spPr>
          <a:xfrm>
            <a:off x="1240749" y="-61643"/>
            <a:ext cx="10018713" cy="777765"/>
          </a:xfrm>
        </p:spPr>
        <p:txBody>
          <a:bodyPr/>
          <a:lstStyle/>
          <a:p>
            <a:r>
              <a:rPr lang="he-IL" dirty="0"/>
              <a:t>סעיפים: ו' + ז'</a:t>
            </a:r>
            <a:endParaRPr lang="en-US" dirty="0"/>
          </a:p>
        </p:txBody>
      </p:sp>
      <p:pic>
        <p:nvPicPr>
          <p:cNvPr id="10" name="תמונה 9" descr="תמונה שמכילה צילום מסך&#10;&#10;התיאור נוצר באופן אוטומטי">
            <a:extLst>
              <a:ext uri="{FF2B5EF4-FFF2-40B4-BE49-F238E27FC236}">
                <a16:creationId xmlns:a16="http://schemas.microsoft.com/office/drawing/2014/main" id="{78B6EEB8-0CF9-4D39-8BBB-6B119FD78180}"/>
              </a:ext>
            </a:extLst>
          </p:cNvPr>
          <p:cNvPicPr>
            <a:picLocks noChangeAspect="1"/>
          </p:cNvPicPr>
          <p:nvPr/>
        </p:nvPicPr>
        <p:blipFill rotWithShape="1">
          <a:blip r:embed="rId2">
            <a:extLst>
              <a:ext uri="{28A0092B-C50C-407E-A947-70E740481C1C}">
                <a14:useLocalDpi xmlns:a14="http://schemas.microsoft.com/office/drawing/2010/main" val="0"/>
              </a:ext>
            </a:extLst>
          </a:blip>
          <a:srcRect l="10879" t="20227" r="9813" b="14724"/>
          <a:stretch/>
        </p:blipFill>
        <p:spPr>
          <a:xfrm>
            <a:off x="683816" y="984449"/>
            <a:ext cx="10408860" cy="5488270"/>
          </a:xfrm>
          <a:prstGeom prst="rect">
            <a:avLst/>
          </a:prstGeom>
        </p:spPr>
      </p:pic>
      <p:cxnSp>
        <p:nvCxnSpPr>
          <p:cNvPr id="13" name="מחבר חץ ישר 12">
            <a:extLst>
              <a:ext uri="{FF2B5EF4-FFF2-40B4-BE49-F238E27FC236}">
                <a16:creationId xmlns:a16="http://schemas.microsoft.com/office/drawing/2014/main" id="{39EC1720-52AA-410B-8C72-B38EF403198A}"/>
              </a:ext>
            </a:extLst>
          </p:cNvPr>
          <p:cNvCxnSpPr>
            <a:cxnSpLocks/>
          </p:cNvCxnSpPr>
          <p:nvPr/>
        </p:nvCxnSpPr>
        <p:spPr>
          <a:xfrm>
            <a:off x="608243" y="3481624"/>
            <a:ext cx="3006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מחבר חץ ישר 14">
            <a:extLst>
              <a:ext uri="{FF2B5EF4-FFF2-40B4-BE49-F238E27FC236}">
                <a16:creationId xmlns:a16="http://schemas.microsoft.com/office/drawing/2014/main" id="{7D9C3BF5-5A9A-4256-9E9F-5998E9639D5B}"/>
              </a:ext>
            </a:extLst>
          </p:cNvPr>
          <p:cNvCxnSpPr>
            <a:cxnSpLocks/>
          </p:cNvCxnSpPr>
          <p:nvPr/>
        </p:nvCxnSpPr>
        <p:spPr>
          <a:xfrm flipV="1">
            <a:off x="583279" y="2938407"/>
            <a:ext cx="325592" cy="74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תיבת טקסט 18">
            <a:extLst>
              <a:ext uri="{FF2B5EF4-FFF2-40B4-BE49-F238E27FC236}">
                <a16:creationId xmlns:a16="http://schemas.microsoft.com/office/drawing/2014/main" id="{2A8AC1B8-C9AE-427B-B6F8-A4EAC591E1E6}"/>
              </a:ext>
            </a:extLst>
          </p:cNvPr>
          <p:cNvSpPr txBox="1"/>
          <p:nvPr/>
        </p:nvSpPr>
        <p:spPr>
          <a:xfrm>
            <a:off x="108503" y="2859154"/>
            <a:ext cx="458780" cy="307777"/>
          </a:xfrm>
          <a:prstGeom prst="rect">
            <a:avLst/>
          </a:prstGeom>
        </p:spPr>
        <p:style>
          <a:lnRef idx="2">
            <a:schemeClr val="dk1"/>
          </a:lnRef>
          <a:fillRef idx="1">
            <a:schemeClr val="lt1"/>
          </a:fillRef>
          <a:effectRef idx="0">
            <a:schemeClr val="dk1"/>
          </a:effectRef>
          <a:fontRef idx="minor">
            <a:schemeClr val="dk1"/>
          </a:fontRef>
        </p:style>
        <p:txBody>
          <a:bodyPr wrap="none" rtlCol="1">
            <a:spAutoFit/>
          </a:bodyPr>
          <a:lstStyle/>
          <a:p>
            <a:r>
              <a:rPr lang="he-IL" sz="1400" b="1" dirty="0"/>
              <a:t>גשר</a:t>
            </a:r>
          </a:p>
        </p:txBody>
      </p:sp>
      <p:sp>
        <p:nvSpPr>
          <p:cNvPr id="23" name="תיבת טקסט 22">
            <a:extLst>
              <a:ext uri="{FF2B5EF4-FFF2-40B4-BE49-F238E27FC236}">
                <a16:creationId xmlns:a16="http://schemas.microsoft.com/office/drawing/2014/main" id="{5E45D5AE-500F-476D-B525-5F9C514849C1}"/>
              </a:ext>
            </a:extLst>
          </p:cNvPr>
          <p:cNvSpPr txBox="1"/>
          <p:nvPr/>
        </p:nvSpPr>
        <p:spPr>
          <a:xfrm>
            <a:off x="1169" y="3393240"/>
            <a:ext cx="708917" cy="276999"/>
          </a:xfrm>
          <a:prstGeom prst="rect">
            <a:avLst/>
          </a:prstGeom>
        </p:spPr>
        <p:style>
          <a:lnRef idx="2">
            <a:schemeClr val="dk1"/>
          </a:lnRef>
          <a:fillRef idx="1">
            <a:schemeClr val="lt1"/>
          </a:fillRef>
          <a:effectRef idx="0">
            <a:schemeClr val="dk1"/>
          </a:effectRef>
          <a:fontRef idx="minor">
            <a:schemeClr val="dk1"/>
          </a:fontRef>
        </p:style>
        <p:txBody>
          <a:bodyPr wrap="square" rtlCol="1">
            <a:spAutoFit/>
          </a:bodyPr>
          <a:lstStyle/>
          <a:p>
            <a:r>
              <a:rPr lang="he-IL" sz="1200" b="1" dirty="0"/>
              <a:t>העבודה</a:t>
            </a:r>
          </a:p>
        </p:txBody>
      </p:sp>
      <p:sp>
        <p:nvSpPr>
          <p:cNvPr id="25" name="תיבת טקסט 24">
            <a:extLst>
              <a:ext uri="{FF2B5EF4-FFF2-40B4-BE49-F238E27FC236}">
                <a16:creationId xmlns:a16="http://schemas.microsoft.com/office/drawing/2014/main" id="{4F05E3A2-95CC-43C2-B3F0-8D60A69012D7}"/>
              </a:ext>
            </a:extLst>
          </p:cNvPr>
          <p:cNvSpPr txBox="1"/>
          <p:nvPr/>
        </p:nvSpPr>
        <p:spPr>
          <a:xfrm>
            <a:off x="11133772" y="3051423"/>
            <a:ext cx="1058228" cy="276999"/>
          </a:xfrm>
          <a:prstGeom prst="rect">
            <a:avLst/>
          </a:prstGeom>
        </p:spPr>
        <p:style>
          <a:lnRef idx="2">
            <a:schemeClr val="dk1"/>
          </a:lnRef>
          <a:fillRef idx="1">
            <a:schemeClr val="lt1"/>
          </a:fillRef>
          <a:effectRef idx="0">
            <a:schemeClr val="dk1"/>
          </a:effectRef>
          <a:fontRef idx="minor">
            <a:schemeClr val="dk1"/>
          </a:fontRef>
        </p:style>
        <p:txBody>
          <a:bodyPr wrap="square" rtlCol="1">
            <a:spAutoFit/>
          </a:bodyPr>
          <a:lstStyle/>
          <a:p>
            <a:r>
              <a:rPr lang="he-IL" sz="1200" b="1" dirty="0"/>
              <a:t>העבודה - גשר</a:t>
            </a:r>
          </a:p>
        </p:txBody>
      </p:sp>
      <p:cxnSp>
        <p:nvCxnSpPr>
          <p:cNvPr id="26" name="מחבר חץ ישר 25">
            <a:extLst>
              <a:ext uri="{FF2B5EF4-FFF2-40B4-BE49-F238E27FC236}">
                <a16:creationId xmlns:a16="http://schemas.microsoft.com/office/drawing/2014/main" id="{0029D93B-4289-43FA-AA47-5DE4E870CC1D}"/>
              </a:ext>
            </a:extLst>
          </p:cNvPr>
          <p:cNvCxnSpPr>
            <a:cxnSpLocks/>
          </p:cNvCxnSpPr>
          <p:nvPr/>
        </p:nvCxnSpPr>
        <p:spPr>
          <a:xfrm flipH="1">
            <a:off x="10879613" y="3175932"/>
            <a:ext cx="25415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תיבת טקסט 3">
            <a:extLst>
              <a:ext uri="{FF2B5EF4-FFF2-40B4-BE49-F238E27FC236}">
                <a16:creationId xmlns:a16="http://schemas.microsoft.com/office/drawing/2014/main" id="{3DB4B5F6-E48B-4D9B-8253-9DEDD554BA6D}"/>
              </a:ext>
            </a:extLst>
          </p:cNvPr>
          <p:cNvSpPr txBox="1"/>
          <p:nvPr/>
        </p:nvSpPr>
        <p:spPr>
          <a:xfrm>
            <a:off x="3294171" y="665620"/>
            <a:ext cx="5323893" cy="369332"/>
          </a:xfrm>
          <a:prstGeom prst="rect">
            <a:avLst/>
          </a:prstGeom>
        </p:spPr>
        <p:style>
          <a:lnRef idx="2">
            <a:schemeClr val="dk1"/>
          </a:lnRef>
          <a:fillRef idx="1">
            <a:schemeClr val="lt1"/>
          </a:fillRef>
          <a:effectRef idx="0">
            <a:schemeClr val="dk1"/>
          </a:effectRef>
          <a:fontRef idx="minor">
            <a:schemeClr val="dk1"/>
          </a:fontRef>
        </p:style>
        <p:txBody>
          <a:bodyPr wrap="none" rtlCol="1">
            <a:spAutoFit/>
          </a:bodyPr>
          <a:lstStyle/>
          <a:p>
            <a:r>
              <a:rPr lang="he-IL" dirty="0"/>
              <a:t>מעברי קולות בין מפלגות (מימין ספטמבר ומשמאל אפריל)</a:t>
            </a:r>
          </a:p>
        </p:txBody>
      </p:sp>
    </p:spTree>
    <p:extLst>
      <p:ext uri="{BB962C8B-B14F-4D97-AF65-F5344CB8AC3E}">
        <p14:creationId xmlns:p14="http://schemas.microsoft.com/office/powerpoint/2010/main" val="3049773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7A6C1DFC-8640-4013-A37B-07C2025772E4}"/>
              </a:ext>
            </a:extLst>
          </p:cNvPr>
          <p:cNvPicPr>
            <a:picLocks noChangeAspect="1"/>
          </p:cNvPicPr>
          <p:nvPr/>
        </p:nvPicPr>
        <p:blipFill rotWithShape="1">
          <a:blip r:embed="rId2">
            <a:extLst>
              <a:ext uri="{28A0092B-C50C-407E-A947-70E740481C1C}">
                <a14:useLocalDpi xmlns:a14="http://schemas.microsoft.com/office/drawing/2010/main" val="0"/>
              </a:ext>
            </a:extLst>
          </a:blip>
          <a:srcRect l="22977" t="2416" r="5899" b="2303"/>
          <a:stretch/>
        </p:blipFill>
        <p:spPr>
          <a:xfrm>
            <a:off x="133563" y="557398"/>
            <a:ext cx="4513778" cy="4857083"/>
          </a:xfrm>
          <a:prstGeom prst="rect">
            <a:avLst/>
          </a:prstGeom>
        </p:spPr>
      </p:pic>
      <p:sp>
        <p:nvSpPr>
          <p:cNvPr id="5" name="Title 1">
            <a:extLst>
              <a:ext uri="{FF2B5EF4-FFF2-40B4-BE49-F238E27FC236}">
                <a16:creationId xmlns:a16="http://schemas.microsoft.com/office/drawing/2014/main" id="{C2D43AAA-8BBA-4F45-9C3C-0C29AE4AAC35}"/>
              </a:ext>
            </a:extLst>
          </p:cNvPr>
          <p:cNvSpPr>
            <a:spLocks noGrp="1"/>
          </p:cNvSpPr>
          <p:nvPr>
            <p:ph type="title"/>
          </p:nvPr>
        </p:nvSpPr>
        <p:spPr>
          <a:xfrm>
            <a:off x="1240749" y="-61643"/>
            <a:ext cx="10018713" cy="777765"/>
          </a:xfrm>
        </p:spPr>
        <p:txBody>
          <a:bodyPr/>
          <a:lstStyle/>
          <a:p>
            <a:r>
              <a:rPr lang="he-IL" dirty="0"/>
              <a:t>סעיפים: ו' + ז'</a:t>
            </a:r>
            <a:endParaRPr lang="en-US" dirty="0"/>
          </a:p>
        </p:txBody>
      </p:sp>
      <p:sp>
        <p:nvSpPr>
          <p:cNvPr id="6" name="Content Placeholder 2">
            <a:extLst>
              <a:ext uri="{FF2B5EF4-FFF2-40B4-BE49-F238E27FC236}">
                <a16:creationId xmlns:a16="http://schemas.microsoft.com/office/drawing/2014/main" id="{CF269A81-7C8A-4A14-940C-FDA725A923AB}"/>
              </a:ext>
            </a:extLst>
          </p:cNvPr>
          <p:cNvSpPr txBox="1">
            <a:spLocks/>
          </p:cNvSpPr>
          <p:nvPr/>
        </p:nvSpPr>
        <p:spPr>
          <a:xfrm>
            <a:off x="4643919" y="557396"/>
            <a:ext cx="7439754" cy="6187589"/>
          </a:xfrm>
          <a:prstGeom prst="rect">
            <a:avLst/>
          </a:prstGeom>
          <a:solidFill>
            <a:schemeClr val="bg1">
              <a:alpha val="60000"/>
            </a:schemeClr>
          </a:solidFill>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rtl="1"/>
            <a:r>
              <a:rPr lang="he-IL" sz="1800" dirty="0"/>
              <a:t>ממפלגת העבודה עברו למפלגת העבודה – גשר כ-</a:t>
            </a:r>
            <a:r>
              <a:rPr lang="en-US" sz="1800" dirty="0"/>
              <a:t>K </a:t>
            </a:r>
            <a:r>
              <a:rPr lang="he-IL" sz="1800" dirty="0"/>
              <a:t>95.1</a:t>
            </a:r>
            <a:r>
              <a:rPr lang="en-US" sz="1800" dirty="0"/>
              <a:t> </a:t>
            </a:r>
            <a:r>
              <a:rPr lang="he-IL" sz="1800" dirty="0"/>
              <a:t>(בערך 40%)</a:t>
            </a:r>
          </a:p>
          <a:p>
            <a:pPr algn="just" rtl="1"/>
            <a:r>
              <a:rPr lang="he-IL" sz="1800" dirty="0"/>
              <a:t>ממפלגת העבודה עברו למפלגת המחנה הדמוקרטי כ- </a:t>
            </a:r>
            <a:r>
              <a:rPr lang="en-US" sz="1800" dirty="0"/>
              <a:t>K</a:t>
            </a:r>
            <a:r>
              <a:rPr lang="he-IL" sz="1800" dirty="0"/>
              <a:t>87.8  (בערך 37%)</a:t>
            </a:r>
          </a:p>
          <a:p>
            <a:pPr algn="just" rtl="1"/>
            <a:r>
              <a:rPr lang="he-IL" sz="1800" dirty="0"/>
              <a:t>46,000 בוחרים שהצביעו למפלגת העבודה באפריל לא הצביעו בספטמבר (בערך 19.5%).</a:t>
            </a:r>
          </a:p>
          <a:p>
            <a:pPr algn="just" rtl="1"/>
            <a:r>
              <a:rPr lang="he-IL" sz="1800" dirty="0"/>
              <a:t>ממפלגת גשר עברו כ- 37,000 בוחרים למפלגת העבודה – גשר (כ-54%).</a:t>
            </a:r>
          </a:p>
          <a:p>
            <a:pPr algn="just" rtl="1"/>
            <a:r>
              <a:rPr lang="he-IL" sz="1800" dirty="0"/>
              <a:t>ממפלגת גשר עברו כ- 27,400 בוחרים למפלגת הליכוד (כ-40%).</a:t>
            </a:r>
          </a:p>
          <a:p>
            <a:pPr algn="just" rtl="1"/>
            <a:r>
              <a:rPr lang="he-IL" sz="1800" dirty="0"/>
              <a:t>כמויות קטנות של בוחרים עברו ממפלגת העבודה\גשר למפלגת כחול – לבן.</a:t>
            </a:r>
          </a:p>
          <a:p>
            <a:pPr algn="just" rtl="1"/>
            <a:r>
              <a:rPr lang="he-IL" sz="1800" dirty="0"/>
              <a:t>ממפלגת הליכוד עברו כ- 15,000 בוחרים למפלגת העבודה – גשר.</a:t>
            </a:r>
          </a:p>
          <a:p>
            <a:pPr algn="just" rtl="1"/>
            <a:r>
              <a:rPr lang="he-IL" sz="1800" dirty="0"/>
              <a:t>ממפלגת מרצ עברו כ-18,000 בוחרים למפלגת העבודה – גשר.</a:t>
            </a:r>
          </a:p>
          <a:p>
            <a:pPr algn="just" rtl="1"/>
            <a:r>
              <a:rPr lang="he-IL" sz="1800" dirty="0"/>
              <a:t>ממפלגת כולנו עברו כ- 13,400 בוחרים למפלגת העבודה – גשר (כ-9% מסך הקולות של כולנו באפריל).</a:t>
            </a:r>
          </a:p>
          <a:p>
            <a:pPr algn="just" rtl="1"/>
            <a:r>
              <a:rPr lang="he-IL" sz="1800" b="1" dirty="0"/>
              <a:t>מסקנה</a:t>
            </a:r>
            <a:r>
              <a:rPr lang="he-IL" sz="1800" dirty="0"/>
              <a:t>: איחוד המפלגות כך עולה מן הנתונים לא צלח כי סכום הקולות בבחירות אפריל של שתי המפלגות גבוה מסכום הקולות כאשר הם רצו ביחד בספטמבר .</a:t>
            </a:r>
          </a:p>
          <a:p>
            <a:pPr algn="just" rtl="1"/>
            <a:r>
              <a:rPr lang="he-IL" sz="1600" b="1" dirty="0"/>
              <a:t>הערה</a:t>
            </a:r>
            <a:r>
              <a:rPr lang="he-IL" sz="1600" dirty="0"/>
              <a:t>: 1) הנתונים הללו מתבססים על רשימת הקלפיות המשותפות לשני הקבצים של קלפיות אפריל וספטמבר (בפרט לא כולל את ת"א). 2) לא נלקח בחשבון עוד השפעות שקרו במפלגת העבודה שינויים פנימיים (מעבר סתיו שפיר) ושינויים חיצוניים (</a:t>
            </a:r>
            <a:r>
              <a:rPr lang="he-IL" sz="1600"/>
              <a:t>כניסת אהוד ברק </a:t>
            </a:r>
            <a:r>
              <a:rPr lang="he-IL" sz="1600" dirty="0"/>
              <a:t>למפלגת המחנה הדמוקרטי).</a:t>
            </a:r>
          </a:p>
        </p:txBody>
      </p:sp>
    </p:spTree>
    <p:extLst>
      <p:ext uri="{BB962C8B-B14F-4D97-AF65-F5344CB8AC3E}">
        <p14:creationId xmlns:p14="http://schemas.microsoft.com/office/powerpoint/2010/main" val="3217455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10269</TotalTime>
  <Words>1322</Words>
  <Application>Microsoft Office PowerPoint</Application>
  <PresentationFormat>מסך רחב</PresentationFormat>
  <Paragraphs>140</Paragraphs>
  <Slides>12</Slides>
  <Notes>4</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12</vt:i4>
      </vt:variant>
    </vt:vector>
  </HeadingPairs>
  <TitlesOfParts>
    <vt:vector size="16" baseType="lpstr">
      <vt:lpstr>Arial</vt:lpstr>
      <vt:lpstr>Calibri</vt:lpstr>
      <vt:lpstr>Corbel</vt:lpstr>
      <vt:lpstr>Parallax</vt:lpstr>
      <vt:lpstr>פרויקט סיום</vt:lpstr>
      <vt:lpstr>רקע:</vt:lpstr>
      <vt:lpstr>הסבר על העבודה – גשר</vt:lpstr>
      <vt:lpstr>תיקון ל-100% הצבעה (סעיף ג') </vt:lpstr>
      <vt:lpstr>סעיף ד</vt:lpstr>
      <vt:lpstr>סעיף ד</vt:lpstr>
      <vt:lpstr>סעיף ה'</vt:lpstr>
      <vt:lpstr>סעיפים: ו' + ז'</vt:lpstr>
      <vt:lpstr>סעיפים: ו' + ז'</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Lab, week 4</dc:title>
  <dc:creator>Daniel Deygin</dc:creator>
  <cp:lastModifiedBy>יותם בראון</cp:lastModifiedBy>
  <cp:revision>1108</cp:revision>
  <dcterms:created xsi:type="dcterms:W3CDTF">2018-11-07T11:54:54Z</dcterms:created>
  <dcterms:modified xsi:type="dcterms:W3CDTF">2020-01-11T22:00:24Z</dcterms:modified>
</cp:coreProperties>
</file>